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1" r:id="rId4"/>
  </p:sldMasterIdLst>
  <p:notesMasterIdLst>
    <p:notesMasterId r:id="rId35"/>
  </p:notesMasterIdLst>
  <p:handoutMasterIdLst>
    <p:handoutMasterId r:id="rId36"/>
  </p:handoutMasterIdLst>
  <p:sldIdLst>
    <p:sldId id="2076137138" r:id="rId5"/>
    <p:sldId id="2076137313" r:id="rId6"/>
    <p:sldId id="2076137161" r:id="rId7"/>
    <p:sldId id="2076137162" r:id="rId8"/>
    <p:sldId id="511" r:id="rId9"/>
    <p:sldId id="494" r:id="rId10"/>
    <p:sldId id="2076137420" r:id="rId11"/>
    <p:sldId id="2076137163" r:id="rId12"/>
    <p:sldId id="2076137197" r:id="rId13"/>
    <p:sldId id="2076137205" r:id="rId14"/>
    <p:sldId id="2076137429" r:id="rId15"/>
    <p:sldId id="2076137204" r:id="rId16"/>
    <p:sldId id="2076137200" r:id="rId17"/>
    <p:sldId id="2076137201" r:id="rId18"/>
    <p:sldId id="2076137425" r:id="rId19"/>
    <p:sldId id="2076137430" r:id="rId20"/>
    <p:sldId id="2076137431" r:id="rId21"/>
    <p:sldId id="2076137432" r:id="rId22"/>
    <p:sldId id="2076137433" r:id="rId23"/>
    <p:sldId id="2076137434" r:id="rId24"/>
    <p:sldId id="2076137435" r:id="rId25"/>
    <p:sldId id="2076137436" r:id="rId26"/>
    <p:sldId id="2076137304" r:id="rId27"/>
    <p:sldId id="2076137438" r:id="rId28"/>
    <p:sldId id="2076137428" r:id="rId29"/>
    <p:sldId id="2076137437" r:id="rId30"/>
    <p:sldId id="2076137422" r:id="rId31"/>
    <p:sldId id="2076137195" r:id="rId32"/>
    <p:sldId id="2076137439" r:id="rId33"/>
    <p:sldId id="2076137427" r:id="rId34"/>
  </p:sldIdLst>
  <p:sldSz cx="12192000" cy="6858000"/>
  <p:notesSz cx="7315200" cy="9601200"/>
  <p:defaultTextStyle>
    <a:defPPr>
      <a:defRPr lang="en-US"/>
    </a:defPPr>
    <a:lvl1pPr marL="0" eaLnBrk="1" hangingPunct="1">
      <a:spcBef>
        <a:spcPts val="1200"/>
      </a:spcBef>
      <a:spcAft>
        <a:spcPts val="1200"/>
      </a:spcAft>
      <a:defRPr sz="2200">
        <a:solidFill>
          <a:schemeClr val="tx1"/>
        </a:solidFill>
        <a:latin typeface="Calibre Light" panose="020B0303030202060203" pitchFamily="34" charset="0"/>
        <a:ea typeface="+mn-ea"/>
        <a:cs typeface="+mn-cs"/>
      </a:defRPr>
    </a:lvl1pPr>
    <a:lvl2pPr marL="0" indent="0" eaLnBrk="1" hangingPunct="1">
      <a:spcAft>
        <a:spcPts val="600"/>
      </a:spcAft>
      <a:defRPr sz="1600" b="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2pPr>
    <a:lvl3pPr marL="0" indent="0" eaLnBrk="1" hangingPunct="1">
      <a:spcBef>
        <a:spcPts val="300"/>
      </a:spcBef>
      <a:spcAft>
        <a:spcPts val="30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71450" indent="-171450" eaLnBrk="1" hangingPunct="1">
      <a:spcBef>
        <a:spcPts val="300"/>
      </a:spcBef>
      <a:spcAft>
        <a:spcPts val="300"/>
      </a:spcAft>
      <a:buClr>
        <a:schemeClr val="tx1"/>
      </a:buClr>
      <a:buFont typeface="SwissReSansOTLight" panose="04000400000000000000" pitchFamily="82" charset="0"/>
      <a:buChar char="–"/>
      <a:defRPr sz="1200">
        <a:solidFill>
          <a:schemeClr val="tx1"/>
        </a:solidFill>
        <a:latin typeface="+mn-lt"/>
        <a:ea typeface="+mn-ea"/>
        <a:cs typeface="+mn-cs"/>
      </a:defRPr>
    </a:lvl4pPr>
    <a:lvl5pPr marL="360363" indent="-184150" eaLnBrk="1" hangingPunct="1">
      <a:spcBef>
        <a:spcPts val="300"/>
      </a:spcBef>
      <a:spcAft>
        <a:spcPts val="300"/>
      </a:spcAft>
      <a:buFont typeface="SwissReSansOTLight" panose="04000400000000000000" pitchFamily="82" charset="0"/>
      <a:buChar char="–"/>
      <a:defRPr sz="1200" b="0">
        <a:solidFill>
          <a:schemeClr val="tx1"/>
        </a:solidFill>
        <a:latin typeface="+mn-lt"/>
        <a:ea typeface="+mn-ea"/>
        <a:cs typeface="+mn-cs"/>
      </a:defRPr>
    </a:lvl5pPr>
    <a:lvl6pPr marL="0" indent="0" eaLnBrk="1" hangingPunct="1">
      <a:spcBef>
        <a:spcPts val="600"/>
      </a:spcBef>
      <a:spcAft>
        <a:spcPts val="0"/>
      </a:spcAft>
      <a:buClr>
        <a:schemeClr val="tx1"/>
      </a:buClr>
      <a:buFontTx/>
      <a:buNone/>
      <a:defRPr sz="120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6pPr>
    <a:lvl7pPr marL="0" indent="0" eaLnBrk="1" hangingPunct="1">
      <a:spcBef>
        <a:spcPts val="600"/>
      </a:spcBef>
      <a:defRPr sz="105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7pPr>
    <a:lvl8pPr marL="0" indent="0" eaLnBrk="1" hangingPunct="1">
      <a:spcBef>
        <a:spcPts val="300"/>
      </a:spcBef>
      <a:spcAft>
        <a:spcPts val="300"/>
      </a:spcAft>
      <a:defRPr sz="1050" b="0">
        <a:solidFill>
          <a:schemeClr val="tx1"/>
        </a:solidFill>
        <a:latin typeface="+mn-lt"/>
        <a:ea typeface="+mn-ea"/>
        <a:cs typeface="+mn-cs"/>
      </a:defRPr>
    </a:lvl8pPr>
    <a:lvl9pPr marL="171450" indent="-171450" eaLnBrk="1" hangingPunct="1">
      <a:spcBef>
        <a:spcPts val="200"/>
      </a:spcBef>
      <a:spcAft>
        <a:spcPts val="200"/>
      </a:spcAft>
      <a:buFont typeface="SwissReSansOTLight" panose="04000400000000000000" pitchFamily="82" charset="0"/>
      <a:buChar char="–"/>
      <a:defRPr sz="105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6A96C736-3C7D-4B39-B57C-A6E151C6A2BA}">
          <p14:sldIdLst>
            <p14:sldId id="2076137138"/>
          </p14:sldIdLst>
        </p14:section>
        <p14:section name="Agenda Pages" id="{40045B01-54D2-4D15-863F-3D408F3B16C1}">
          <p14:sldIdLst>
            <p14:sldId id="2076137313"/>
          </p14:sldIdLst>
        </p14:section>
        <p14:section name="Section Openers" id="{B8D597F6-83A7-48B3-805F-EF86AD1E1FC0}">
          <p14:sldIdLst>
            <p14:sldId id="2076137161"/>
            <p14:sldId id="2076137162"/>
            <p14:sldId id="511"/>
            <p14:sldId id="494"/>
            <p14:sldId id="2076137420"/>
            <p14:sldId id="2076137163"/>
            <p14:sldId id="2076137197"/>
            <p14:sldId id="2076137205"/>
            <p14:sldId id="2076137429"/>
            <p14:sldId id="2076137204"/>
            <p14:sldId id="2076137200"/>
            <p14:sldId id="2076137201"/>
            <p14:sldId id="2076137425"/>
            <p14:sldId id="2076137430"/>
            <p14:sldId id="2076137431"/>
            <p14:sldId id="2076137432"/>
            <p14:sldId id="2076137433"/>
            <p14:sldId id="2076137434"/>
            <p14:sldId id="2076137435"/>
            <p14:sldId id="2076137436"/>
            <p14:sldId id="2076137304"/>
            <p14:sldId id="2076137438"/>
            <p14:sldId id="2076137428"/>
            <p14:sldId id="2076137437"/>
            <p14:sldId id="2076137422"/>
            <p14:sldId id="2076137195"/>
            <p14:sldId id="2076137439"/>
            <p14:sldId id="207613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4"/>
    <a:srgbClr val="FF3399"/>
    <a:srgbClr val="C0D4CB"/>
    <a:srgbClr val="CAD1D3"/>
    <a:srgbClr val="17E891"/>
    <a:srgbClr val="7F7F7F"/>
    <a:srgbClr val="AD2A2A"/>
    <a:srgbClr val="012A2D"/>
    <a:srgbClr val="9A5E4C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D9A46-6C7A-47B5-8A13-2493D7BB2EAA}" v="6" dt="2023-01-04T21:20:4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7442" autoAdjust="0"/>
  </p:normalViewPr>
  <p:slideViewPr>
    <p:cSldViewPr snapToGrid="0" showGuides="1">
      <p:cViewPr varScale="1">
        <p:scale>
          <a:sx n="111" d="100"/>
          <a:sy n="111" d="100"/>
        </p:scale>
        <p:origin x="5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A2315A-1C2B-4732-A0BF-4A37C6D59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36F14-3011-4082-8B69-B42332FF9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ACECD0-B1DD-408B-AA41-431BF682FBE4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C4552-6946-4AD3-91B9-C1469C1BA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D987E-52AD-4AC4-9B8E-6B516CFBB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91D475-80AD-4D36-BEB1-9E0CA56257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2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C5C41C-6714-4709-9DD0-287337DCF44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27CBEC-3BA9-408E-897B-DC62741FD03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2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4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5" y="1548314"/>
            <a:ext cx="2459036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02100"/>
            <a:ext cx="2459036" cy="1149349"/>
          </a:xfrm>
        </p:spPr>
        <p:txBody>
          <a:bodyPr tIns="0">
            <a:noAutofit/>
          </a:bodyPr>
          <a:lstStyle>
            <a:lvl1pPr>
              <a:defRPr sz="17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 userDrawn="1"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2971798" cy="50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3478212"/>
            <a:ext cx="2460625" cy="2903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02182EA-23EB-4F80-85DC-273E369D44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6800" y="3478212"/>
            <a:ext cx="2460625" cy="2903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41C082D-D2E8-46DF-B484-21B3330683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04262" y="3478212"/>
            <a:ext cx="2460625" cy="2903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56D822-4BE8-4265-9502-3BFA008CC3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4575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EAAA0CC-1E20-4497-9131-AC03BF97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6800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BA11F3B-2B6C-4112-9F86-27277516EC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07438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08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61" y="3376613"/>
            <a:ext cx="2466739" cy="726893"/>
          </a:xfrm>
        </p:spPr>
        <p:txBody>
          <a:bodyPr anchor="t"/>
          <a:lstStyle>
            <a:lvl1pPr>
              <a:defRPr sz="44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80AEDB-7934-4503-BD6D-314ACBAD79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200" y="1560786"/>
            <a:ext cx="2121438" cy="1815827"/>
          </a:xfrm>
        </p:spPr>
        <p:txBody>
          <a:bodyPr anchor="t"/>
          <a:lstStyle>
            <a:lvl1pPr>
              <a:lnSpc>
                <a:spcPct val="70000"/>
              </a:lnSpc>
              <a:defRPr sz="185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9427E-9467-4012-BAE9-3224FF2563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7975" y="2852738"/>
            <a:ext cx="5021263" cy="35290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7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CD61-ED7B-49FC-8FEC-E9337C058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57250"/>
            <a:ext cx="10142539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617AF-0744-4180-BB4B-3FEB62C97441}"/>
              </a:ext>
            </a:extLst>
          </p:cNvPr>
          <p:cNvSpPr/>
          <p:nvPr/>
        </p:nvSpPr>
        <p:spPr>
          <a:xfrm>
            <a:off x="0" y="0"/>
            <a:ext cx="3584575" cy="6858000"/>
          </a:xfrm>
          <a:prstGeom prst="rect">
            <a:avLst/>
          </a:prstGeom>
          <a:solidFill>
            <a:srgbClr val="01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476250"/>
            <a:ext cx="2971800" cy="1844675"/>
          </a:xfrm>
        </p:spPr>
        <p:txBody>
          <a:bodyPr anchor="t"/>
          <a:lstStyle>
            <a:lvl1pPr>
              <a:defRPr sz="36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138" y="352424"/>
            <a:ext cx="1436687" cy="1147763"/>
          </a:xfrm>
        </p:spPr>
        <p:txBody>
          <a:bodyPr anchor="b"/>
          <a:lstStyle>
            <a:lvl1pPr algn="r">
              <a:defRPr sz="9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A8FB3F-A95B-47BA-A641-1852818CC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2227263"/>
            <a:ext cx="8094663" cy="4154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601788"/>
            <a:ext cx="2971800" cy="2398712"/>
          </a:xfrm>
        </p:spPr>
        <p:txBody>
          <a:bodyPr anchor="t"/>
          <a:lstStyle>
            <a:lvl1pPr>
              <a:defRPr sz="44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352424"/>
            <a:ext cx="1436687" cy="1147763"/>
          </a:xfrm>
        </p:spPr>
        <p:txBody>
          <a:bodyPr anchor="b"/>
          <a:lstStyle>
            <a:lvl1pPr algn="l">
              <a:defRPr sz="9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A8FB3F-A95B-47BA-A641-1852818CC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3500" y="476251"/>
            <a:ext cx="3995738" cy="590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81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5" y="476250"/>
            <a:ext cx="9118600" cy="5905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166B-DE21-4C78-873E-E08181E53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1375" y="1596707"/>
            <a:ext cx="1947863" cy="3024188"/>
          </a:xfrm>
        </p:spPr>
        <p:txBody>
          <a:bodyPr tIns="0"/>
          <a:lstStyle>
            <a:lvl1pPr>
              <a:defRPr sz="1800">
                <a:solidFill>
                  <a:srgbClr val="CAD1D2"/>
                </a:solidFill>
              </a:defRPr>
            </a:lvl1pPr>
            <a:lvl2pPr>
              <a:defRPr>
                <a:solidFill>
                  <a:srgbClr val="CAD1D2"/>
                </a:solidFill>
              </a:defRPr>
            </a:lvl2pPr>
            <a:lvl3pPr>
              <a:defRPr>
                <a:solidFill>
                  <a:srgbClr val="CAD1D2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CAD1D2"/>
                </a:solidFill>
              </a:defRPr>
            </a:lvl4pPr>
            <a:lvl5pPr>
              <a:defRPr>
                <a:solidFill>
                  <a:srgbClr val="CAD1D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4727575"/>
            <a:ext cx="1687299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0D00-2ED6-4A6C-A2ED-CAFB5F812F66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A81BA-DBC2-4E69-AE9E-2D54F2C02D0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7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596706"/>
            <a:ext cx="3997325" cy="478504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0616811-862F-4B2B-8023-56408E854F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762" y="435258"/>
            <a:ext cx="1946276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7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7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D74FA-C762-48A2-89CD-3EF7EAB90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4575" y="606041"/>
            <a:ext cx="399732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6">
            <a:extLst>
              <a:ext uri="{FF2B5EF4-FFF2-40B4-BE49-F238E27FC236}">
                <a16:creationId xmlns:a16="http://schemas.microsoft.com/office/drawing/2014/main" id="{3FFE17E8-D69A-4AEE-8B9D-1B946AA99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674" y="338012"/>
            <a:ext cx="3484564" cy="5076711"/>
          </a:xfrm>
        </p:spPr>
        <p:txBody>
          <a:bodyPr tIns="0"/>
          <a:lstStyle>
            <a:lvl1pPr marL="268288" indent="-268288">
              <a:lnSpc>
                <a:spcPct val="88000"/>
              </a:lnSpc>
              <a:defRPr sz="6600">
                <a:solidFill>
                  <a:srgbClr val="CAD1D2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A47BC-4AFE-4833-ACB5-0154C03F0E0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49699-A770-49B7-92AD-617393C26B9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5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3478212"/>
            <a:ext cx="8094662" cy="290353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5" y="1596707"/>
            <a:ext cx="1936443" cy="528956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709320-8D2C-4D88-9E95-6858D922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4" y="352425"/>
            <a:ext cx="8094661" cy="3024188"/>
          </a:xfrm>
        </p:spPr>
        <p:txBody>
          <a:bodyPr/>
          <a:lstStyle>
            <a:lvl1pPr>
              <a:defRPr sz="4800">
                <a:solidFill>
                  <a:srgbClr val="CAD1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D6D6-2157-4BE4-A5C3-158FE0F3F65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951DE-5457-4F9D-993C-32430D8FDF76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3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EDB4F2-7D75-4BAC-93D5-850090274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12" y="0"/>
            <a:ext cx="12199412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DEBCB-FF96-4C09-8941-8A58FB26792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6E8C5-BE2F-4571-ADEA-9668A775F670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1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72C0153-8CB7-4949-91DD-14E35FFEB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44138" y="4102100"/>
            <a:ext cx="1435100" cy="2279650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8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112B88-AC4A-4180-8079-3E939AE1A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98" y="352425"/>
            <a:ext cx="1435100" cy="1773238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D6DE31-52D6-46BC-BC63-3E8349FAC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875" y="352425"/>
            <a:ext cx="1435100" cy="1773238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1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6" y="1612900"/>
            <a:ext cx="2460624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244137" y="6215179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5" y="1556510"/>
            <a:ext cx="5022844" cy="1820100"/>
          </a:xfrm>
        </p:spPr>
        <p:txBody>
          <a:bodyPr/>
          <a:lstStyle>
            <a:lvl1pPr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018907-F5F5-4558-B1B2-0103D167507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A38165D-DFA8-44BC-9E4B-2E043B6DA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98" y="352424"/>
            <a:ext cx="1435100" cy="2398713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D54C60-8136-448B-B136-03077DD5C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800" y="352423"/>
            <a:ext cx="1435100" cy="2398713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923925" cy="1994467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1274" y="3498685"/>
            <a:ext cx="923925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CA982FF-0640-48A6-807C-D253274C4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1" y="3478213"/>
            <a:ext cx="923925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16D644-F8C6-4872-B805-F76744E85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0400" y="473077"/>
            <a:ext cx="923925" cy="1994467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1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5" y="4727575"/>
            <a:ext cx="1435099" cy="1654175"/>
          </a:xfrm>
        </p:spPr>
        <p:txBody>
          <a:bodyPr tIns="0" anchor="b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CA982FF-0640-48A6-807C-D253274C4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0" y="4727575"/>
            <a:ext cx="1435099" cy="1654175"/>
          </a:xfrm>
        </p:spPr>
        <p:txBody>
          <a:bodyPr tIns="0" anchor="b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15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39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6" y="1601788"/>
            <a:ext cx="1435099" cy="4779963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101" y="476250"/>
            <a:ext cx="1435099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1435099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5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90842"/>
            <a:ext cx="1435099" cy="1634821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1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76251"/>
            <a:ext cx="1435099" cy="175255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spcBef>
                <a:spcPts val="300"/>
              </a:spcBef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66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Dark Photo Layout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44138" y="4266631"/>
            <a:ext cx="1435100" cy="2115119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241F3-60CE-4110-88EB-299D0913C1E5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87771-187C-4193-A7C6-4048D0A0A5D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6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5F1FF19-CDF1-4767-AC81-F145AC6CF0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59952"/>
            <a:ext cx="1435100" cy="176571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C4A444F-5F3C-4C27-AB0D-B2B37518C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5813" y="359952"/>
            <a:ext cx="1435100" cy="176571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260AD-F825-4A97-9318-1A4EA5DFE23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9BB28-24D8-45EF-A4CB-4555A5464A55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00F10D-C4A1-49DF-8C84-C0CCCE5133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174" y="352425"/>
            <a:ext cx="1435100" cy="211511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8FDC2A-4445-4B66-91BA-49D8B5294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0" y="352424"/>
            <a:ext cx="1435100" cy="211511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B89DD-E8F5-4148-A27B-822CC9F876FC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C3A88-4E32-488E-B4A3-0D05398A59A7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5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29156"/>
            <a:ext cx="2971800" cy="1122293"/>
          </a:xfrm>
        </p:spPr>
        <p:txBody>
          <a:bodyPr tIns="0"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tx1"/>
                </a:solidFill>
                <a:latin typeface="+mn-lt"/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4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881D871-BE8E-4A0C-BF22-89C36849EB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0400" y="473077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45C9BE9-A2DB-484D-A7E4-3667205AEB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800" y="473077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33E27F6-506C-4BD0-B671-C8BD6BC823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20400" y="3486944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0AAFB87-8971-4120-B025-A819340DCE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6800" y="3486944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1ED0F-3BC7-49B3-B07E-D8929625665B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FC721-5C8E-4E16-BD6D-A85355F85579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9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5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B5C903-560A-45E9-BFB9-9179CF0151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594" y="4737895"/>
            <a:ext cx="1433205" cy="1643856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3FE32F-6DE6-4799-A6B3-361A1BA4EF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799" y="4727574"/>
            <a:ext cx="1433205" cy="165417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880B8-CDA5-4157-B3C8-C42C9DDD99A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AA9BB-4F28-4661-AA8B-5633FA719E82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7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6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6" y="1601788"/>
            <a:ext cx="1435099" cy="4779963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CD312-53A5-4025-8672-6022E7B44933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C9562-A1BF-4A9B-A9C0-650D1A51FDDC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1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7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101" y="476250"/>
            <a:ext cx="1435099" cy="2274888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1435099" cy="2278061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0DD08-2B66-41E3-8F68-FA41EBC0049E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2FBD-B410-4F2D-B8E6-427C0027078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9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8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90842"/>
            <a:ext cx="1435099" cy="1634821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4C9C0-794B-4B88-A088-C138D4604EBF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C6000-FE88-4107-BF9B-3A43AB2356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6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9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76251"/>
            <a:ext cx="1435099" cy="175255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7C406-4317-4F6A-BAD5-A664E0EEA56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1D2DC-E9FE-4E26-8879-71670B025B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4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>
            <a:lvl1pPr marL="0" indent="536575"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D6928-F529-4D21-ADF9-FABBD9F6AD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5710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1ADCF78-73A0-47D1-A780-E3A948F930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16061"/>
            <a:ext cx="2971801" cy="584128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7588A-8350-438E-AFF4-8686ECA00F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1071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476250"/>
            <a:ext cx="8094663" cy="590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1EBAA-A8B2-4B3D-81AD-B625647C2C9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9718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43F8BF-DEF3-4B33-9F57-9D925560A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6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3" y="1618456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D09F56-9A31-4162-B88E-6645B27B1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CF084-0053-4F1D-87B4-BED0992C33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107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6" y="1612900"/>
            <a:ext cx="2460624" cy="47752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6" y="601449"/>
            <a:ext cx="6558601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244137" y="6215179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chemeClr val="tx1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6" y="1556510"/>
            <a:ext cx="5022844" cy="1820100"/>
          </a:xfrm>
        </p:spPr>
        <p:txBody>
          <a:bodyPr/>
          <a:lstStyle>
            <a:lvl1pPr>
              <a:lnSpc>
                <a:spcPct val="85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1" y="0"/>
            <a:ext cx="3584576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C4C1BD-836D-4EDC-B763-3EEAACC43891}"/>
              </a:ext>
            </a:extLst>
          </p:cNvPr>
          <p:cNvGrpSpPr/>
          <p:nvPr userDrawn="1"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312B9FE8-0E7C-4278-80F6-6DFE3EFABD14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D1D8B5D-D461-4A39-B96F-72104978F0B2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39D9C90F-C6DF-4D3D-BA85-FC0447837BB6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B15727E1-A84F-4079-B2EF-9C1588B91D4D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2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no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474729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4" y="1618456"/>
            <a:ext cx="34731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5031B-3064-476B-97FA-9EA41C18A7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7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43F8BF-DEF3-4B33-9F57-9D925560A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6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4" y="1618456"/>
            <a:ext cx="19364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D09F56-9A31-4162-B88E-6645B27B1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EFA96B3F-6381-41B4-99C1-1577012ECA2E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9742796" y="1613071"/>
            <a:ext cx="19364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FA46-6FE7-4902-8256-5FAA4C988C2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60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F517510-6DF3-46D3-8B28-CC24695C56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C771E94-59C1-4D28-AB54-6413CE3911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7303290-E059-46C7-B9D5-52B2368564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9A9A-F488-4434-A4E9-6067B6E3316D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84575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5E2AA67-294D-44E6-802E-395517F6C1A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9500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43C110-DC20-4390-A47A-8AB1F9DB5F4C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712200" y="1613050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963A2-3336-4B99-AF48-71CBF0C80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096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9A9A-F488-4434-A4E9-6067B6E3316D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84575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5E2AA67-294D-44E6-802E-395517F6C1A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9500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43C110-DC20-4390-A47A-8AB1F9DB5F4C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712200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B5034FC-0DAB-406B-8F74-D0088F3D63F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84575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939B7DF-0B65-4F1D-9F25-892EFFD0E90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6156327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5C9339B-7C22-413E-A8E2-C887BAE5F451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8707438" y="4727574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0E07F-5689-4C14-AF30-F38B4170B54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379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E8D271B-8A82-4C1B-B080-146AA0E49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CCF8521-5141-4B14-80D2-197CB00108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436881-B440-46EC-898C-FC6390EB74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7E6A-3149-45B1-ADA5-C9F269650E0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193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E8D271B-8A82-4C1B-B080-146AA0E49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CCF8521-5141-4B14-80D2-197CB00108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436881-B440-46EC-898C-FC6390EB74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2C65D-4458-48CD-9A59-DE738BBB71B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145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FCBAB6-F45A-4A9F-AFC0-FA89B4BE41E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105275" y="1620839"/>
            <a:ext cx="1427163" cy="16636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B2A29864-D5E6-4A7A-BA1B-A8CA200960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64324" y="1620839"/>
            <a:ext cx="1427163" cy="16636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D968B1FB-6083-47B8-82AE-C9A2B61B7A0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229725" y="1620838"/>
            <a:ext cx="1427163" cy="16637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D2347-1D76-4489-8CB6-EF76C445784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97338" y="3429229"/>
            <a:ext cx="1671561" cy="2162175"/>
          </a:xfrm>
        </p:spPr>
        <p:txBody>
          <a:bodyPr tIns="0"/>
          <a:lstStyle>
            <a:lvl1pPr>
              <a:spcAft>
                <a:spcPts val="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defRPr/>
            </a:lvl4pPr>
            <a:lvl5pPr marL="0" indent="0">
              <a:buFont typeface="Calibre" panose="020B0503030202060203" pitchFamily="34" charset="0"/>
              <a:buNone/>
              <a:defRPr sz="1400" b="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5ABF-D96B-48AC-8E58-7F1AB23B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4E1E3C-C3ED-4938-A878-119B3BB758B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8833F19-8D6D-4B60-81EB-B4F3D66E206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1EB586-7B63-4EBE-9F6D-72CF46C7F9A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66139" y="3429229"/>
            <a:ext cx="1671561" cy="2162175"/>
          </a:xfrm>
        </p:spPr>
        <p:txBody>
          <a:bodyPr tIns="0"/>
          <a:lstStyle>
            <a:lvl1pPr>
              <a:spcAft>
                <a:spcPts val="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defRPr/>
            </a:lvl4pPr>
            <a:lvl5pPr marL="0" indent="0">
              <a:buFont typeface="Calibre" panose="020B0503030202060203" pitchFamily="34" charset="0"/>
              <a:buNone/>
              <a:defRPr sz="1400" b="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21D7F1B-2EA1-41E6-A965-60A0453B25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31843" y="3429229"/>
            <a:ext cx="1671561" cy="2162175"/>
          </a:xfrm>
        </p:spPr>
        <p:txBody>
          <a:bodyPr tIns="0"/>
          <a:lstStyle>
            <a:lvl1pPr>
              <a:spcAft>
                <a:spcPts val="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defRPr/>
            </a:lvl4pPr>
            <a:lvl5pPr marL="0" indent="0">
              <a:buFont typeface="Calibre" panose="020B0503030202060203" pitchFamily="34" charset="0"/>
              <a:buNone/>
              <a:defRPr sz="1400" b="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73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FCBAB6-F45A-4A9F-AFC0-FA89B4BE41E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105276" y="484190"/>
            <a:ext cx="1016000" cy="132556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D2347-1D76-4489-8CB6-EF76C445784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38046" y="430322"/>
            <a:ext cx="2043854" cy="1069866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53D3638-C1FA-4BB6-A595-DF30DAE469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35384" y="430322"/>
            <a:ext cx="2043854" cy="1069866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buFontTx/>
              <a:buNone/>
              <a:defRPr sz="1400"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3211789-735E-4E7A-BA8F-7919401DC5C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5843" y="481311"/>
            <a:ext cx="1016000" cy="132556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DCCB9D4-1D16-4FF6-8538-257C59FA77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02946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095B527-5B70-47B4-95BE-DECF37C363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01871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674C3D2-A3F3-416D-B675-21853F3FA2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38816" y="1654584"/>
            <a:ext cx="2043854" cy="4773095"/>
          </a:xfrm>
        </p:spPr>
        <p:txBody>
          <a:bodyPr tIns="0"/>
          <a:lstStyle>
            <a:lvl1pPr>
              <a:spcAft>
                <a:spcPts val="300"/>
              </a:spcAft>
              <a:defRPr sz="1200" cap="all" baseline="0">
                <a:latin typeface="Calibre Semibold" panose="020B0703030202060203" pitchFamily="34" charset="0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spcAft>
                <a:spcPts val="0"/>
              </a:spcAft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64408F5-1B28-42EF-9A2A-A94367597E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47997" y="1654584"/>
            <a:ext cx="2043854" cy="4773094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spcAft>
                <a:spcPts val="0"/>
              </a:spcAft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07B9A-D2CB-4E21-94E8-D78567A2DCC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97DD71-031B-4E0C-9AEE-E2D7B11C192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6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5685A0B3-ED4B-3442-AF25-F87CD4EB5CAA}"/>
              </a:ext>
            </a:extLst>
          </p:cNvPr>
          <p:cNvSpPr/>
          <p:nvPr/>
        </p:nvSpPr>
        <p:spPr>
          <a:xfrm>
            <a:off x="1587" y="1587"/>
            <a:ext cx="12188919" cy="6854534"/>
          </a:xfrm>
          <a:custGeom>
            <a:avLst/>
            <a:gdLst/>
            <a:ahLst/>
            <a:cxnLst/>
            <a:rect l="l" t="t" r="r" b="b"/>
            <a:pathLst>
              <a:path w="20099020" h="11303635">
                <a:moveTo>
                  <a:pt x="0" y="11303320"/>
                </a:moveTo>
                <a:lnTo>
                  <a:pt x="20098864" y="11303320"/>
                </a:lnTo>
                <a:lnTo>
                  <a:pt x="20098864" y="0"/>
                </a:lnTo>
                <a:lnTo>
                  <a:pt x="0" y="0"/>
                </a:lnTo>
                <a:lnTo>
                  <a:pt x="0" y="113033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b="0" i="0" dirty="0">
              <a:latin typeface="Calibre" panose="020B050303020206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DA477A-EA05-4910-A907-B37AE408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B1BC1-6426-4194-977F-50E0566069B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C4518EA-20F4-4C32-AE32-5FF170885D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3377167-23A1-4D1F-87A3-5A85CE558E94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91853" y="2852738"/>
            <a:ext cx="1951269" cy="3125787"/>
          </a:xfrm>
          <a:custGeom>
            <a:avLst/>
            <a:gdLst>
              <a:gd name="connsiteX0" fmla="*/ 0 w 1435100"/>
              <a:gd name="connsiteY0" fmla="*/ 0 h 3125787"/>
              <a:gd name="connsiteX1" fmla="*/ 1435100 w 1435100"/>
              <a:gd name="connsiteY1" fmla="*/ 0 h 3125787"/>
              <a:gd name="connsiteX2" fmla="*/ 1435100 w 1435100"/>
              <a:gd name="connsiteY2" fmla="*/ 3125787 h 3125787"/>
              <a:gd name="connsiteX3" fmla="*/ 0 w 1435100"/>
              <a:gd name="connsiteY3" fmla="*/ 3125787 h 312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100" h="3125787">
                <a:moveTo>
                  <a:pt x="0" y="0"/>
                </a:moveTo>
                <a:lnTo>
                  <a:pt x="1435100" y="0"/>
                </a:lnTo>
                <a:lnTo>
                  <a:pt x="1435100" y="3125787"/>
                </a:lnTo>
                <a:lnTo>
                  <a:pt x="0" y="3125787"/>
                </a:lnTo>
                <a:close/>
              </a:path>
            </a:pathLst>
          </a:custGeom>
        </p:spPr>
        <p:txBody>
          <a:bodyPr wrap="square"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BDC9F4B-9AF9-449A-9330-5B8C3DB2BEEF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659983" y="2852738"/>
            <a:ext cx="1925888" cy="3125787"/>
          </a:xfrm>
          <a:custGeom>
            <a:avLst/>
            <a:gdLst>
              <a:gd name="connsiteX0" fmla="*/ 0 w 1416433"/>
              <a:gd name="connsiteY0" fmla="*/ 0 h 3125787"/>
              <a:gd name="connsiteX1" fmla="*/ 1416433 w 1416433"/>
              <a:gd name="connsiteY1" fmla="*/ 0 h 3125787"/>
              <a:gd name="connsiteX2" fmla="*/ 1416433 w 1416433"/>
              <a:gd name="connsiteY2" fmla="*/ 3125787 h 3125787"/>
              <a:gd name="connsiteX3" fmla="*/ 0 w 1416433"/>
              <a:gd name="connsiteY3" fmla="*/ 3125787 h 312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433" h="3125787">
                <a:moveTo>
                  <a:pt x="0" y="0"/>
                </a:moveTo>
                <a:lnTo>
                  <a:pt x="1416433" y="0"/>
                </a:lnTo>
                <a:lnTo>
                  <a:pt x="1416433" y="3125787"/>
                </a:lnTo>
                <a:lnTo>
                  <a:pt x="0" y="3125787"/>
                </a:lnTo>
                <a:close/>
              </a:path>
            </a:pathLst>
          </a:custGeom>
        </p:spPr>
        <p:txBody>
          <a:bodyPr wrap="square"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E143DD7-92EE-4F7E-841B-DEE682593086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7705472" y="2852738"/>
            <a:ext cx="1925889" cy="3125787"/>
          </a:xfrm>
          <a:custGeom>
            <a:avLst/>
            <a:gdLst>
              <a:gd name="connsiteX0" fmla="*/ 0 w 1416434"/>
              <a:gd name="connsiteY0" fmla="*/ 0 h 3125787"/>
              <a:gd name="connsiteX1" fmla="*/ 1416434 w 1416434"/>
              <a:gd name="connsiteY1" fmla="*/ 0 h 3125787"/>
              <a:gd name="connsiteX2" fmla="*/ 1416434 w 1416434"/>
              <a:gd name="connsiteY2" fmla="*/ 3125787 h 3125787"/>
              <a:gd name="connsiteX3" fmla="*/ 0 w 1416434"/>
              <a:gd name="connsiteY3" fmla="*/ 3125787 h 312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434" h="3125787">
                <a:moveTo>
                  <a:pt x="0" y="0"/>
                </a:moveTo>
                <a:lnTo>
                  <a:pt x="1416434" y="0"/>
                </a:lnTo>
                <a:lnTo>
                  <a:pt x="1416434" y="3125787"/>
                </a:lnTo>
                <a:lnTo>
                  <a:pt x="0" y="3125787"/>
                </a:lnTo>
                <a:close/>
              </a:path>
            </a:pathLst>
          </a:custGeom>
        </p:spPr>
        <p:txBody>
          <a:bodyPr wrap="square"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4F725D3-3B6A-4E35-8C26-AEC81EC1313B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753348" y="2852738"/>
            <a:ext cx="1925889" cy="3125787"/>
          </a:xfrm>
          <a:custGeom>
            <a:avLst/>
            <a:gdLst>
              <a:gd name="connsiteX0" fmla="*/ 0 w 1416434"/>
              <a:gd name="connsiteY0" fmla="*/ 0 h 3125787"/>
              <a:gd name="connsiteX1" fmla="*/ 1416434 w 1416434"/>
              <a:gd name="connsiteY1" fmla="*/ 0 h 3125787"/>
              <a:gd name="connsiteX2" fmla="*/ 1416434 w 1416434"/>
              <a:gd name="connsiteY2" fmla="*/ 3125787 h 3125787"/>
              <a:gd name="connsiteX3" fmla="*/ 0 w 1416434"/>
              <a:gd name="connsiteY3" fmla="*/ 3125787 h 312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434" h="3125787">
                <a:moveTo>
                  <a:pt x="0" y="0"/>
                </a:moveTo>
                <a:lnTo>
                  <a:pt x="1416434" y="0"/>
                </a:lnTo>
                <a:lnTo>
                  <a:pt x="1416434" y="3125787"/>
                </a:lnTo>
                <a:lnTo>
                  <a:pt x="0" y="3125787"/>
                </a:lnTo>
                <a:close/>
              </a:path>
            </a:pathLst>
          </a:custGeom>
        </p:spPr>
        <p:txBody>
          <a:bodyPr wrap="square"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7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5685A0B3-ED4B-3442-AF25-F87CD4EB5CAA}"/>
              </a:ext>
            </a:extLst>
          </p:cNvPr>
          <p:cNvSpPr/>
          <p:nvPr/>
        </p:nvSpPr>
        <p:spPr>
          <a:xfrm>
            <a:off x="1587" y="1587"/>
            <a:ext cx="12188919" cy="6854534"/>
          </a:xfrm>
          <a:custGeom>
            <a:avLst/>
            <a:gdLst/>
            <a:ahLst/>
            <a:cxnLst/>
            <a:rect l="l" t="t" r="r" b="b"/>
            <a:pathLst>
              <a:path w="20099020" h="11303635">
                <a:moveTo>
                  <a:pt x="0" y="11303320"/>
                </a:moveTo>
                <a:lnTo>
                  <a:pt x="20098864" y="11303320"/>
                </a:lnTo>
                <a:lnTo>
                  <a:pt x="20098864" y="0"/>
                </a:lnTo>
                <a:lnTo>
                  <a:pt x="0" y="0"/>
                </a:lnTo>
                <a:lnTo>
                  <a:pt x="0" y="113033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b="0" i="0" dirty="0">
              <a:latin typeface="Calibre" panose="020B050303020206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DA477A-EA05-4910-A907-B37AE408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B1BC1-6426-4194-977F-50E0566069B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C4518EA-20F4-4C32-AE32-5FF170885D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8A055B-429D-4B3E-B0EE-8E83AE020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84576" y="917539"/>
            <a:ext cx="3997324" cy="582649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680AED1-8276-4567-A8A2-283D0D1E8F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582649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82EEC82-E425-4447-8168-823386C3581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3596483" y="1601788"/>
            <a:ext cx="1946577" cy="4376737"/>
          </a:xfrm>
          <a:custGeom>
            <a:avLst/>
            <a:gdLst>
              <a:gd name="connsiteX0" fmla="*/ 0 w 1946577"/>
              <a:gd name="connsiteY0" fmla="*/ 0 h 4376737"/>
              <a:gd name="connsiteX1" fmla="*/ 1946577 w 1946577"/>
              <a:gd name="connsiteY1" fmla="*/ 0 h 4376737"/>
              <a:gd name="connsiteX2" fmla="*/ 1946577 w 1946577"/>
              <a:gd name="connsiteY2" fmla="*/ 4376737 h 4376737"/>
              <a:gd name="connsiteX3" fmla="*/ 0 w 194657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577" h="4376737">
                <a:moveTo>
                  <a:pt x="0" y="0"/>
                </a:moveTo>
                <a:lnTo>
                  <a:pt x="1946577" y="0"/>
                </a:lnTo>
                <a:lnTo>
                  <a:pt x="194657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6F5A440-4CB0-4227-83F4-B25372C1CEF0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664612" y="1601788"/>
            <a:ext cx="1921257" cy="4376737"/>
          </a:xfrm>
          <a:custGeom>
            <a:avLst/>
            <a:gdLst>
              <a:gd name="connsiteX0" fmla="*/ 0 w 1921257"/>
              <a:gd name="connsiteY0" fmla="*/ 0 h 4376737"/>
              <a:gd name="connsiteX1" fmla="*/ 1921257 w 1921257"/>
              <a:gd name="connsiteY1" fmla="*/ 0 h 4376737"/>
              <a:gd name="connsiteX2" fmla="*/ 1921257 w 1921257"/>
              <a:gd name="connsiteY2" fmla="*/ 4376737 h 4376737"/>
              <a:gd name="connsiteX3" fmla="*/ 0 w 192125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7" h="4376737">
                <a:moveTo>
                  <a:pt x="0" y="0"/>
                </a:moveTo>
                <a:lnTo>
                  <a:pt x="1921257" y="0"/>
                </a:lnTo>
                <a:lnTo>
                  <a:pt x="192125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28C5231-34D0-4652-B982-40A4C84EBCC8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710102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FBC130C-E5E4-405A-9E7E-C6CC4C07AFB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757978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98AA-453E-433C-B467-FD285D355BB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045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749" y="1524787"/>
            <a:ext cx="7021090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 userDrawn="1"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52B57-EC94-48F3-BB7F-E367677610BC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015F8206-631C-42F5-ACCC-2D49E14EB8AA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D7FDF08-8861-422A-8C8C-61C94A9F91EC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98DF412C-27E9-44A1-9C66-3D3AE75EF69F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2E95590A-2D7C-4F6F-8BA0-C2163A2AE670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88503E-C53D-4EDF-900B-3BD14EF07C84}"/>
              </a:ext>
            </a:extLst>
          </p:cNvPr>
          <p:cNvGrpSpPr/>
          <p:nvPr userDrawn="1"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E40778C-D34A-484B-8281-06755B2193E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CF99659F-F8BD-4E99-90A0-D23294C558B6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622CA6A5-3C64-408F-96E8-BC81BCBBD930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0C7645B0-830E-419D-BA94-37F7956F4A17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FDA1-BBD6-41FA-8D9D-315CC67A2EB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584575" y="1617690"/>
            <a:ext cx="6911707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50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FDA1-BBD6-41FA-8D9D-315CC67A2EB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584575" y="1617690"/>
            <a:ext cx="3484563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025433-41D7-4D07-BCEE-2BE9246D8580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170738" y="1601788"/>
            <a:ext cx="3484563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02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7AD980A-A687-4E90-8601-608C6CA9D0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97340" y="920750"/>
            <a:ext cx="2459036" cy="575337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6C5592-E75B-4F66-82B4-AE2E36476FD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12235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B7E7880-B55C-4D04-BAEB-85955CA98962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430141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2E1760B-9CF3-448D-86DD-6A7FB6C6379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348047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D1C2352-316D-4B0F-BAC8-C9C4EAEAAC0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6595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15FDFA6-6DF2-49E3-AA9F-CE687A266AD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183859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BE5FE07-240C-4FF1-9454-BD534F816F56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1010176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55220C0-89C2-4ABD-95E5-C4A7EEE5197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03224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4E0410B-D78F-4EAB-8880-2649BFE3CD0A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421130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EDC8F29C-7560-4B79-8BB1-197EBB3626A8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339036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0A11A1C4-8D7C-4A6E-A90E-4A14FED7766A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625694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4D169E71-15A5-4A4A-B740-2B215BFA104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174848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8C07C3-48E4-4592-B304-8FD05807473D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009275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4F926D-EE6D-49B2-A725-E588891625EF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51482CA-4921-47D7-96DE-2684BD1497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39A247-1642-4106-84E6-7975F4FC49F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308BA-CAEE-493C-B380-CDF28061AD2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61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B3A32D-AE24-47B3-9C46-EFB66351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BAF315-2652-4EA0-B884-B7477DB1C5C0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E6898C-B419-4C3E-AC33-482DE44DE0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8C44E-54BC-4BA2-B015-BB756AD66286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89EC21-C749-48F0-8E76-C911DCFD43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822BF-A38E-4ED7-8F59-6823E080678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531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38191-F8DB-434F-8E40-C9B0A013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E17F13-D7F5-4088-A91F-EA365096CE0D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94705-220F-47BA-82F8-92D2B8CE9B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50E227-8DDD-4953-ABFE-BABD2F41792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32A75-71FA-4422-A707-1A6BE60C03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5" y="1524787"/>
            <a:ext cx="7543378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52B57-EC94-48F3-BB7F-E367677610BC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015F8206-631C-42F5-ACCC-2D49E14EB8AA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D7FDF08-8861-422A-8C8C-61C94A9F91EC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98DF412C-27E9-44A1-9C66-3D3AE75EF69F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2E95590A-2D7C-4F6F-8BA0-C2163A2AE670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144174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7438" y="1562876"/>
            <a:ext cx="2971799" cy="4314049"/>
          </a:xfrm>
        </p:spPr>
        <p:txBody>
          <a:bodyPr/>
          <a:lstStyle>
            <a:lvl1pPr marL="360363" indent="-360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47663" indent="-171450">
              <a:buFont typeface="Calibre" panose="020B0503030202060203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476250"/>
            <a:ext cx="4506913" cy="5905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6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genda 1 Dark">
    <p:bg>
      <p:bgPr>
        <a:solidFill>
          <a:srgbClr val="012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14417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7438" y="1562876"/>
            <a:ext cx="2971799" cy="4314049"/>
          </a:xfrm>
        </p:spPr>
        <p:txBody>
          <a:bodyPr/>
          <a:lstStyle>
            <a:lvl1pPr marL="360363" indent="-360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347663" indent="-171450">
              <a:buClr>
                <a:schemeClr val="bg1"/>
              </a:buClr>
              <a:buFont typeface="Calibre" panose="020B0503030202060203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476250"/>
            <a:ext cx="4506913" cy="590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3A7E3-6304-4250-B44B-DA8FB5E67F65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8847A-8E6A-4F35-B6DA-1BB0A465AAE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7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2971798" cy="50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2227263"/>
            <a:ext cx="2971799" cy="4154487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47663" indent="-171450">
              <a:buClr>
                <a:schemeClr val="tx1"/>
              </a:buClr>
              <a:buFont typeface="Calibre" panose="020B0503030202060203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1601789"/>
            <a:ext cx="8094663" cy="4779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848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A9727837-E2B5-42C2-9C90-38571616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93EE55-8927-4040-B221-77F99983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575" y="1601788"/>
            <a:ext cx="3484562" cy="427513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Copy</a:t>
            </a:r>
          </a:p>
          <a:p>
            <a:pPr lvl="3"/>
            <a:r>
              <a:rPr lang="en-US" dirty="0"/>
              <a:t>Body Bullet</a:t>
            </a:r>
          </a:p>
          <a:p>
            <a:pPr lvl="4"/>
            <a:r>
              <a:rPr lang="en-US" dirty="0"/>
              <a:t>Body Bullet 2</a:t>
            </a:r>
          </a:p>
          <a:p>
            <a:pPr lvl="5"/>
            <a:r>
              <a:rPr lang="en-US" dirty="0"/>
              <a:t>Heading 3</a:t>
            </a:r>
          </a:p>
          <a:p>
            <a:pPr lvl="6"/>
            <a:r>
              <a:rPr lang="en-US" dirty="0"/>
              <a:t>Caption</a:t>
            </a:r>
          </a:p>
          <a:p>
            <a:pPr lvl="7"/>
            <a:r>
              <a:rPr lang="en-US" dirty="0"/>
              <a:t>Caption copy</a:t>
            </a:r>
          </a:p>
          <a:p>
            <a:pPr lvl="8"/>
            <a:r>
              <a:rPr lang="en-US" dirty="0"/>
              <a:t>Caption bullet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5EDC6-6E44-4FEB-ADC2-DD75954004E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E7509-6F56-4384-96C9-87A36BA2BC0F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en-GB" sz="800" b="0" kern="1200" cap="non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  <p:sldLayoutId id="2147484509" r:id="rId18"/>
    <p:sldLayoutId id="2147484510" r:id="rId19"/>
    <p:sldLayoutId id="2147484511" r:id="rId20"/>
    <p:sldLayoutId id="2147484512" r:id="rId21"/>
    <p:sldLayoutId id="2147484513" r:id="rId22"/>
    <p:sldLayoutId id="2147484514" r:id="rId23"/>
    <p:sldLayoutId id="2147484515" r:id="rId24"/>
    <p:sldLayoutId id="2147484516" r:id="rId25"/>
    <p:sldLayoutId id="2147484517" r:id="rId26"/>
    <p:sldLayoutId id="2147484518" r:id="rId27"/>
    <p:sldLayoutId id="2147484519" r:id="rId28"/>
    <p:sldLayoutId id="2147484520" r:id="rId29"/>
    <p:sldLayoutId id="2147484521" r:id="rId30"/>
    <p:sldLayoutId id="2147484522" r:id="rId31"/>
    <p:sldLayoutId id="2147484523" r:id="rId32"/>
    <p:sldLayoutId id="2147484524" r:id="rId33"/>
    <p:sldLayoutId id="2147484525" r:id="rId34"/>
    <p:sldLayoutId id="2147484526" r:id="rId35"/>
    <p:sldLayoutId id="2147484527" r:id="rId36"/>
    <p:sldLayoutId id="2147484528" r:id="rId37"/>
    <p:sldLayoutId id="2147484529" r:id="rId38"/>
    <p:sldLayoutId id="2147484530" r:id="rId39"/>
    <p:sldLayoutId id="2147484531" r:id="rId40"/>
    <p:sldLayoutId id="2147484532" r:id="rId41"/>
    <p:sldLayoutId id="2147484534" r:id="rId42"/>
    <p:sldLayoutId id="2147484535" r:id="rId43"/>
    <p:sldLayoutId id="2147484536" r:id="rId44"/>
    <p:sldLayoutId id="2147484537" r:id="rId45"/>
    <p:sldLayoutId id="2147484538" r:id="rId46"/>
    <p:sldLayoutId id="2147484539" r:id="rId47"/>
    <p:sldLayoutId id="2147484540" r:id="rId48"/>
    <p:sldLayoutId id="2147484541" r:id="rId49"/>
    <p:sldLayoutId id="2147484542" r:id="rId50"/>
    <p:sldLayoutId id="2147484543" r:id="rId51"/>
    <p:sldLayoutId id="2147484544" r:id="rId52"/>
    <p:sldLayoutId id="2147484546" r:id="rId53"/>
    <p:sldLayoutId id="2147484547" r:id="rId54"/>
  </p:sldLayoutIdLst>
  <p:hf hdr="0" dt="0"/>
  <p:txStyles>
    <p:titleStyle>
      <a:lvl1pPr eaLnBrk="1" hangingPunct="1">
        <a:lnSpc>
          <a:spcPct val="90000"/>
        </a:lnSpc>
        <a:defRPr sz="2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spcBef>
          <a:spcPts val="1200"/>
        </a:spcBef>
        <a:spcAft>
          <a:spcPts val="1200"/>
        </a:spcAft>
        <a:defRPr sz="2200">
          <a:solidFill>
            <a:schemeClr val="tx1"/>
          </a:solidFill>
          <a:latin typeface="Calibre Light" panose="020B0303030202060203" pitchFamily="34" charset="0"/>
          <a:ea typeface="+mn-ea"/>
          <a:cs typeface="+mn-cs"/>
        </a:defRPr>
      </a:lvl1pPr>
      <a:lvl2pPr marL="0" indent="0" eaLnBrk="1" hangingPunct="1">
        <a:spcAft>
          <a:spcPts val="600"/>
        </a:spcAft>
        <a:defRPr sz="1600" b="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2pPr>
      <a:lvl3pPr marL="0" indent="0" eaLnBrk="1" hangingPunct="1">
        <a:spcBef>
          <a:spcPts val="300"/>
        </a:spcBef>
        <a:spcAft>
          <a:spcPts val="30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71450" indent="-171450" eaLnBrk="1" hangingPunct="1">
        <a:spcBef>
          <a:spcPts val="300"/>
        </a:spcBef>
        <a:spcAft>
          <a:spcPts val="300"/>
        </a:spcAft>
        <a:buClr>
          <a:schemeClr val="tx1"/>
        </a:buClr>
        <a:buFont typeface="SwissReSansOTLight" panose="04000400000000000000" pitchFamily="82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eaLnBrk="1" hangingPunct="1">
        <a:spcBef>
          <a:spcPts val="300"/>
        </a:spcBef>
        <a:spcAft>
          <a:spcPts val="300"/>
        </a:spcAft>
        <a:buFont typeface="SwissReSansOTLight" panose="04000400000000000000" pitchFamily="82" charset="0"/>
        <a:buChar char="–"/>
        <a:defRPr sz="1200" b="0">
          <a:solidFill>
            <a:schemeClr val="tx1"/>
          </a:solidFill>
          <a:latin typeface="+mn-lt"/>
          <a:ea typeface="+mn-ea"/>
          <a:cs typeface="+mn-cs"/>
        </a:defRPr>
      </a:lvl5pPr>
      <a:lvl6pPr marL="0" indent="0" eaLnBrk="1" hangingPunct="1">
        <a:spcBef>
          <a:spcPts val="600"/>
        </a:spcBef>
        <a:spcAft>
          <a:spcPts val="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6pPr>
      <a:lvl7pPr marL="0" indent="0" eaLnBrk="1" hangingPunct="1">
        <a:spcBef>
          <a:spcPts val="600"/>
        </a:spcBef>
        <a:defRPr sz="105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7pPr>
      <a:lvl8pPr marL="0" indent="0" eaLnBrk="1" hangingPunct="1">
        <a:spcBef>
          <a:spcPts val="300"/>
        </a:spcBef>
        <a:spcAft>
          <a:spcPts val="300"/>
        </a:spcAft>
        <a:defRPr sz="1050" b="0">
          <a:solidFill>
            <a:schemeClr val="tx1"/>
          </a:solidFill>
          <a:latin typeface="+mn-lt"/>
          <a:ea typeface="+mn-ea"/>
          <a:cs typeface="+mn-cs"/>
        </a:defRPr>
      </a:lvl8pPr>
      <a:lvl9pPr marL="171450" indent="-171450" eaLnBrk="1" hangingPunct="1">
        <a:spcBef>
          <a:spcPts val="200"/>
        </a:spcBef>
        <a:spcAft>
          <a:spcPts val="200"/>
        </a:spcAft>
        <a:buFont typeface="SwissReSansOTLight" panose="04000400000000000000" pitchFamily="82" charset="0"/>
        <a:buChar char="–"/>
        <a:defRPr sz="1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58">
          <p15:clr>
            <a:srgbClr val="F26B43"/>
          </p15:clr>
        </p15:guide>
        <p15:guide id="4" pos="322">
          <p15:clr>
            <a:srgbClr val="F26B43"/>
          </p15:clr>
        </p15:guide>
        <p15:guide id="5" pos="581">
          <p15:clr>
            <a:srgbClr val="F26B43"/>
          </p15:clr>
        </p15:guide>
        <p15:guide id="6" pos="645">
          <p15:clr>
            <a:srgbClr val="F26B43"/>
          </p15:clr>
        </p15:guide>
        <p15:guide id="7" pos="904">
          <p15:clr>
            <a:srgbClr val="F26B43"/>
          </p15:clr>
        </p15:guide>
        <p15:guide id="8" pos="968">
          <p15:clr>
            <a:srgbClr val="F26B43"/>
          </p15:clr>
        </p15:guide>
        <p15:guide id="10" pos="1290">
          <p15:clr>
            <a:srgbClr val="F26B43"/>
          </p15:clr>
        </p15:guide>
        <p15:guide id="11" pos="1549">
          <p15:clr>
            <a:srgbClr val="F26B43"/>
          </p15:clr>
        </p15:guide>
        <p15:guide id="12" pos="1613">
          <p15:clr>
            <a:srgbClr val="F26B43"/>
          </p15:clr>
        </p15:guide>
        <p15:guide id="13" pos="1867" userDrawn="1">
          <p15:clr>
            <a:srgbClr val="F26B43"/>
          </p15:clr>
        </p15:guide>
        <p15:guide id="14" pos="1936">
          <p15:clr>
            <a:srgbClr val="F26B43"/>
          </p15:clr>
        </p15:guide>
        <p15:guide id="15" pos="2194">
          <p15:clr>
            <a:srgbClr val="F26B43"/>
          </p15:clr>
        </p15:guide>
        <p15:guide id="16" pos="2258">
          <p15:clr>
            <a:srgbClr val="F26B43"/>
          </p15:clr>
        </p15:guide>
        <p15:guide id="17" pos="2517">
          <p15:clr>
            <a:srgbClr val="F26B43"/>
          </p15:clr>
        </p15:guide>
        <p15:guide id="18" pos="2581">
          <p15:clr>
            <a:srgbClr val="F26B43"/>
          </p15:clr>
        </p15:guide>
        <p15:guide id="19" pos="2840">
          <p15:clr>
            <a:srgbClr val="F26B43"/>
          </p15:clr>
        </p15:guide>
        <p15:guide id="20" pos="2904">
          <p15:clr>
            <a:srgbClr val="F26B43"/>
          </p15:clr>
        </p15:guide>
        <p15:guide id="21" pos="3162">
          <p15:clr>
            <a:srgbClr val="F26B43"/>
          </p15:clr>
        </p15:guide>
        <p15:guide id="22" pos="3228" userDrawn="1">
          <p15:clr>
            <a:srgbClr val="F26B43"/>
          </p15:clr>
        </p15:guide>
        <p15:guide id="23" pos="3485">
          <p15:clr>
            <a:srgbClr val="F26B43"/>
          </p15:clr>
        </p15:guide>
        <p15:guide id="24" pos="3549">
          <p15:clr>
            <a:srgbClr val="F26B43"/>
          </p15:clr>
        </p15:guide>
        <p15:guide id="25" pos="3808">
          <p15:clr>
            <a:srgbClr val="F26B43"/>
          </p15:clr>
        </p15:guide>
        <p15:guide id="26" pos="3872">
          <p15:clr>
            <a:srgbClr val="F26B43"/>
          </p15:clr>
        </p15:guide>
        <p15:guide id="27" pos="4135" userDrawn="1">
          <p15:clr>
            <a:srgbClr val="F26B43"/>
          </p15:clr>
        </p15:guide>
        <p15:guide id="28" pos="4194">
          <p15:clr>
            <a:srgbClr val="F26B43"/>
          </p15:clr>
        </p15:guide>
        <p15:guide id="29" pos="4453">
          <p15:clr>
            <a:srgbClr val="F26B43"/>
          </p15:clr>
        </p15:guide>
        <p15:guide id="30" pos="4517">
          <p15:clr>
            <a:srgbClr val="F26B43"/>
          </p15:clr>
        </p15:guide>
        <p15:guide id="31" pos="4776">
          <p15:clr>
            <a:srgbClr val="F26B43"/>
          </p15:clr>
        </p15:guide>
        <p15:guide id="32" pos="4840">
          <p15:clr>
            <a:srgbClr val="F26B43"/>
          </p15:clr>
        </p15:guide>
        <p15:guide id="33" pos="5098">
          <p15:clr>
            <a:srgbClr val="F26B43"/>
          </p15:clr>
        </p15:guide>
        <p15:guide id="34" pos="5162">
          <p15:clr>
            <a:srgbClr val="F26B43"/>
          </p15:clr>
        </p15:guide>
        <p15:guide id="35" pos="5421">
          <p15:clr>
            <a:srgbClr val="F26B43"/>
          </p15:clr>
        </p15:guide>
        <p15:guide id="36" pos="5485">
          <p15:clr>
            <a:srgbClr val="F26B43"/>
          </p15:clr>
        </p15:guide>
        <p15:guide id="37" pos="5744">
          <p15:clr>
            <a:srgbClr val="F26B43"/>
          </p15:clr>
        </p15:guide>
        <p15:guide id="38" pos="5808">
          <p15:clr>
            <a:srgbClr val="F26B43"/>
          </p15:clr>
        </p15:guide>
        <p15:guide id="39" pos="6066">
          <p15:clr>
            <a:srgbClr val="F26B43"/>
          </p15:clr>
        </p15:guide>
        <p15:guide id="40" pos="6130">
          <p15:clr>
            <a:srgbClr val="F26B43"/>
          </p15:clr>
        </p15:guide>
        <p15:guide id="41" pos="6389">
          <p15:clr>
            <a:srgbClr val="F26B43"/>
          </p15:clr>
        </p15:guide>
        <p15:guide id="42" pos="6453">
          <p15:clr>
            <a:srgbClr val="F26B43"/>
          </p15:clr>
        </p15:guide>
        <p15:guide id="43" pos="6712">
          <p15:clr>
            <a:srgbClr val="F26B43"/>
          </p15:clr>
        </p15:guide>
        <p15:guide id="44" pos="6776">
          <p15:clr>
            <a:srgbClr val="F26B43"/>
          </p15:clr>
        </p15:guide>
        <p15:guide id="45" pos="7034">
          <p15:clr>
            <a:srgbClr val="F26B43"/>
          </p15:clr>
        </p15:guide>
        <p15:guide id="46" pos="7098">
          <p15:clr>
            <a:srgbClr val="F26B43"/>
          </p15:clr>
        </p15:guide>
        <p15:guide id="47" pos="7357">
          <p15:clr>
            <a:srgbClr val="F26B43"/>
          </p15:clr>
        </p15:guide>
        <p15:guide id="48" pos="7421">
          <p15:clr>
            <a:srgbClr val="F26B43"/>
          </p15:clr>
        </p15:guide>
        <p15:guide id="49" orient="horz">
          <p15:clr>
            <a:srgbClr val="F26B43"/>
          </p15:clr>
        </p15:guide>
        <p15:guide id="50" orient="horz" pos="4320">
          <p15:clr>
            <a:srgbClr val="F26B43"/>
          </p15:clr>
        </p15:guide>
        <p15:guide id="51" orient="horz" pos="222">
          <p15:clr>
            <a:srgbClr val="F26B43"/>
          </p15:clr>
        </p15:guide>
        <p15:guide id="52" orient="horz" pos="552">
          <p15:clr>
            <a:srgbClr val="F26B43"/>
          </p15:clr>
        </p15:guide>
        <p15:guide id="53" orient="horz" pos="616">
          <p15:clr>
            <a:srgbClr val="F26B43"/>
          </p15:clr>
        </p15:guide>
        <p15:guide id="54" orient="horz" pos="945">
          <p15:clr>
            <a:srgbClr val="F26B43"/>
          </p15:clr>
        </p15:guide>
        <p15:guide id="55" orient="horz" pos="1009">
          <p15:clr>
            <a:srgbClr val="F26B43"/>
          </p15:clr>
        </p15:guide>
        <p15:guide id="56" orient="horz" pos="1339">
          <p15:clr>
            <a:srgbClr val="F26B43"/>
          </p15:clr>
        </p15:guide>
        <p15:guide id="57" orient="horz" pos="1403">
          <p15:clr>
            <a:srgbClr val="F26B43"/>
          </p15:clr>
        </p15:guide>
        <p15:guide id="58" orient="horz" pos="1733">
          <p15:clr>
            <a:srgbClr val="F26B43"/>
          </p15:clr>
        </p15:guide>
        <p15:guide id="59" orient="horz" pos="1797">
          <p15:clr>
            <a:srgbClr val="F26B43"/>
          </p15:clr>
        </p15:guide>
        <p15:guide id="60" orient="horz" pos="2127">
          <p15:clr>
            <a:srgbClr val="F26B43"/>
          </p15:clr>
        </p15:guide>
        <p15:guide id="61" orient="horz" pos="2191">
          <p15:clr>
            <a:srgbClr val="F26B43"/>
          </p15:clr>
        </p15:guide>
        <p15:guide id="62" orient="horz" pos="2520">
          <p15:clr>
            <a:srgbClr val="F26B43"/>
          </p15:clr>
        </p15:guide>
        <p15:guide id="63" orient="horz" pos="2584">
          <p15:clr>
            <a:srgbClr val="F26B43"/>
          </p15:clr>
        </p15:guide>
        <p15:guide id="64" orient="horz" pos="2914">
          <p15:clr>
            <a:srgbClr val="F26B43"/>
          </p15:clr>
        </p15:guide>
        <p15:guide id="65" orient="horz" pos="2978">
          <p15:clr>
            <a:srgbClr val="F26B43"/>
          </p15:clr>
        </p15:guide>
        <p15:guide id="66" orient="horz" pos="3308">
          <p15:clr>
            <a:srgbClr val="F26B43"/>
          </p15:clr>
        </p15:guide>
        <p15:guide id="67" orient="horz" pos="3372">
          <p15:clr>
            <a:srgbClr val="F26B43"/>
          </p15:clr>
        </p15:guide>
        <p15:guide id="68" orient="horz" pos="3702">
          <p15:clr>
            <a:srgbClr val="F26B43"/>
          </p15:clr>
        </p15:guide>
        <p15:guide id="69" orient="horz" pos="3766">
          <p15:clr>
            <a:srgbClr val="F26B43"/>
          </p15:clr>
        </p15:guide>
        <p15:guide id="70" orient="horz" pos="4096">
          <p15:clr>
            <a:srgbClr val="F26B43"/>
          </p15:clr>
        </p15:guide>
        <p15:guide id="90" pos="1232" userDrawn="1">
          <p15:clr>
            <a:srgbClr val="F26B43"/>
          </p15:clr>
        </p15:guide>
        <p15:guide id="91" orient="horz" pos="4020" userDrawn="1">
          <p15:clr>
            <a:srgbClr val="F26B43"/>
          </p15:clr>
        </p15:guide>
        <p15:guide id="92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name.surname@cbre.com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C1DE-E25C-43D9-B9E0-D0731399125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Version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51C32-FBFB-47C1-A5D6-5F6FA1F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547813"/>
            <a:ext cx="2970212" cy="1930400"/>
          </a:xfrm>
        </p:spPr>
        <p:txBody>
          <a:bodyPr/>
          <a:lstStyle/>
          <a:p>
            <a:r>
              <a:rPr lang="en-GB" dirty="0"/>
              <a:t>Plan de Emergencias y Evacuación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CA4E-69E0-4122-BABE-D09591337E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CL" dirty="0"/>
              <a:t>Comunidad Edificio Apoquindo 2929</a:t>
            </a:r>
          </a:p>
        </p:txBody>
      </p:sp>
      <p:pic>
        <p:nvPicPr>
          <p:cNvPr id="8" name="Imagen 7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170D2FAC-BBA4-D95D-AC32-1423F907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90143"/>
            <a:ext cx="4005943" cy="50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598E9-9E38-4418-80D8-44A34C11B5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1039645"/>
            <a:ext cx="2970376" cy="1652586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/>
              <a:t>3.2.1  Bocinas o Parlantes de Alarma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dirty="0"/>
              <a:t>Las bocinas o parlantes emitirán una alarma automática, en aquellos pisos involucrados en la emergencia, alertando a los ocupantes.</a:t>
            </a:r>
          </a:p>
          <a:p>
            <a:pPr lvl="2">
              <a:spcAft>
                <a:spcPts val="0"/>
              </a:spcAft>
            </a:pP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E742C8-D833-4784-825A-A4FC36D10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9744" y="1036473"/>
            <a:ext cx="2971088" cy="1652586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/>
              <a:t>3.2.2  Altavoz de comunicación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/>
            <a:r>
              <a:rPr lang="es-CL" dirty="0"/>
              <a:t>La Central de Alarmas permite al Operador activar manualmente los parlantes de evacuación, e impartir instrucciones generales en tiempo real a todo el edificio o parte de él. </a:t>
            </a:r>
          </a:p>
          <a:p>
            <a:pPr lvl="2" algn="just"/>
            <a:r>
              <a:rPr lang="es-CL" dirty="0"/>
              <a:t>Las instrucciones especificas a los ocupantes del edificio se realizarán a través de este sistema durante una emergencia.</a:t>
            </a:r>
          </a:p>
          <a:p>
            <a:pPr lvl="2">
              <a:spcAft>
                <a:spcPts val="0"/>
              </a:spcAft>
            </a:pP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CAC7-D527-4E67-9BFF-723487D204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8312" y="1036473"/>
            <a:ext cx="2971800" cy="1652586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GB" dirty="0"/>
              <a:t>3.2.3  </a:t>
            </a:r>
            <a:r>
              <a:rPr lang="es-CL" dirty="0"/>
              <a:t>Luz estroboscópica de alarma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dirty="0"/>
              <a:t>Alertan</a:t>
            </a:r>
            <a:r>
              <a:rPr lang="es-CL" noProof="0" dirty="0"/>
              <a:t> de forma visual a los ocupantes del edificio acerca de una situación de emergencia, especialmente en aquellas áreas con alto ruido o en aquellos casos en que las señales audibles puedan ser ineficaces.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21F20B-FE95-444A-80C0-C311FA5365BB}"/>
              </a:ext>
            </a:extLst>
          </p:cNvPr>
          <p:cNvSpPr txBox="1"/>
          <p:nvPr/>
        </p:nvSpPr>
        <p:spPr>
          <a:xfrm>
            <a:off x="511888" y="5339672"/>
            <a:ext cx="111682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l"/>
            <a:r>
              <a:rPr lang="es-CL" sz="1100" b="1" dirty="0"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caso de constatarse que se trata de una falsa alarma: </a:t>
            </a:r>
            <a:r>
              <a:rPr lang="es-CL" sz="1100" dirty="0"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Operador informará a los usuarios mediante el </a:t>
            </a:r>
            <a:r>
              <a:rPr lang="es-CL" sz="1100" dirty="0"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altavoces</a:t>
            </a:r>
            <a:r>
              <a:rPr lang="es-CL" sz="1100" dirty="0"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comunicando que “la alerta ha correspondido a una falsa alarma.”</a:t>
            </a:r>
            <a:endParaRPr lang="es-CL" sz="1000" dirty="0">
              <a:effectLst/>
              <a:latin typeface="Zurich B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6DFCF8-1449-42CB-B236-8EA4972B06C0}"/>
              </a:ext>
            </a:extLst>
          </p:cNvPr>
          <p:cNvSpPr txBox="1"/>
          <p:nvPr/>
        </p:nvSpPr>
        <p:spPr>
          <a:xfrm>
            <a:off x="517525" y="340282"/>
            <a:ext cx="1041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rgbClr val="80BBAD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</a:rPr>
              <a:t>3.2  SISTEMAS DE ALARMA Y COMUNICACION</a:t>
            </a:r>
            <a:endParaRPr lang="es-CL" sz="1800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pic>
        <p:nvPicPr>
          <p:cNvPr id="5" name="Imagen 4" descr="Imagen que contiene interior, pequeño, mostrador, tabla&#10;&#10;Descripción generada automáticamente">
            <a:extLst>
              <a:ext uri="{FF2B5EF4-FFF2-40B4-BE49-F238E27FC236}">
                <a16:creationId xmlns:a16="http://schemas.microsoft.com/office/drawing/2014/main" id="{519D56B2-3AA3-B83C-D3FD-F502DBA4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75" y="2684462"/>
            <a:ext cx="2042403" cy="2236692"/>
          </a:xfrm>
          <a:prstGeom prst="rect">
            <a:avLst/>
          </a:prstGeom>
        </p:spPr>
      </p:pic>
      <p:pic>
        <p:nvPicPr>
          <p:cNvPr id="8" name="Imagen 7" descr="Imagen que contiene naranja&#10;&#10;Descripción generada automáticamente">
            <a:extLst>
              <a:ext uri="{FF2B5EF4-FFF2-40B4-BE49-F238E27FC236}">
                <a16:creationId xmlns:a16="http://schemas.microsoft.com/office/drawing/2014/main" id="{05018DA5-FA42-2C74-0733-AF5E0A15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34" y="2684462"/>
            <a:ext cx="1709608" cy="2279046"/>
          </a:xfrm>
          <a:prstGeom prst="rect">
            <a:avLst/>
          </a:prstGeom>
        </p:spPr>
      </p:pic>
      <p:pic>
        <p:nvPicPr>
          <p:cNvPr id="13" name="Imagen 12" descr="Imagen que contiene interior, pequeño, filtro, avión&#10;&#10;Descripción generada automáticamente">
            <a:extLst>
              <a:ext uri="{FF2B5EF4-FFF2-40B4-BE49-F238E27FC236}">
                <a16:creationId xmlns:a16="http://schemas.microsoft.com/office/drawing/2014/main" id="{6428FDEA-F26E-2F4A-B976-95526FB8A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3" y="2692230"/>
            <a:ext cx="1771650" cy="22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F0F101B6-AF5E-4F05-9B90-3DD4DE640B8A}"/>
              </a:ext>
            </a:extLst>
          </p:cNvPr>
          <p:cNvSpPr txBox="1"/>
          <p:nvPr/>
        </p:nvSpPr>
        <p:spPr>
          <a:xfrm>
            <a:off x="1009650" y="2459504"/>
            <a:ext cx="101726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bg1"/>
                </a:solidFill>
                <a:latin typeface="Calibre" panose="020B0503030202060203" pitchFamily="34" charset="0"/>
                <a:cs typeface="Times New Roman" panose="02020603050405020304" pitchFamily="18" charset="0"/>
              </a:rPr>
              <a:t>El edificio ha sido equipado con una </a:t>
            </a:r>
            <a:r>
              <a:rPr lang="es-CL" sz="2400" b="1" dirty="0">
                <a:solidFill>
                  <a:schemeClr val="bg1"/>
                </a:solidFill>
                <a:latin typeface="Calibre" panose="020B0503030202060203" pitchFamily="34" charset="0"/>
                <a:cs typeface="Times New Roman" panose="02020603050405020304" pitchFamily="18" charset="0"/>
              </a:rPr>
              <a:t>Red combinada </a:t>
            </a:r>
            <a:r>
              <a:rPr lang="es-CL" sz="2400" dirty="0">
                <a:solidFill>
                  <a:schemeClr val="bg1"/>
                </a:solidFill>
                <a:latin typeface="Calibre" panose="020B0503030202060203" pitchFamily="34" charset="0"/>
                <a:cs typeface="Times New Roman" panose="02020603050405020304" pitchFamily="18" charset="0"/>
              </a:rPr>
              <a:t>o </a:t>
            </a:r>
            <a:r>
              <a:rPr lang="es-CL" sz="2400" b="1" dirty="0">
                <a:solidFill>
                  <a:schemeClr val="bg1"/>
                </a:solidFill>
                <a:latin typeface="Calibre" panose="020B0503030202060203" pitchFamily="34" charset="0"/>
                <a:cs typeface="Times New Roman" panose="02020603050405020304" pitchFamily="18" charset="0"/>
              </a:rPr>
              <a:t>mixta</a:t>
            </a:r>
            <a:r>
              <a:rPr lang="es-CL" sz="2400" dirty="0">
                <a:solidFill>
                  <a:schemeClr val="bg1"/>
                </a:solidFill>
                <a:latin typeface="Calibre" panose="020B0503030202060203" pitchFamily="34" charset="0"/>
                <a:cs typeface="Times New Roman" panose="02020603050405020304" pitchFamily="18" charset="0"/>
              </a:rPr>
              <a:t> para el control y combate de incendios, lo cual implica que las cañerías de la Red húmeda, Red seca y Red de Rociadores de Incendio (Fire Sprinklers) están comunicadas y son alimentados por una única matriz principal.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F30A6C9-5381-41D2-A4EA-99B071A9E0D1}"/>
              </a:ext>
            </a:extLst>
          </p:cNvPr>
          <p:cNvSpPr txBox="1"/>
          <p:nvPr/>
        </p:nvSpPr>
        <p:spPr>
          <a:xfrm>
            <a:off x="1104900" y="8931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80BBAD"/>
                </a:solidFill>
                <a:latin typeface="Calibre Semibold" panose="020B0703030202060203" pitchFamily="34" charset="0"/>
                <a:ea typeface="Calibre" panose="020B0503030202060203" pitchFamily="34" charset="0"/>
              </a:rPr>
              <a:t>3</a:t>
            </a:r>
            <a:r>
              <a:rPr lang="es-CL" sz="2400" dirty="0">
                <a:solidFill>
                  <a:srgbClr val="80BBAD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</a:rPr>
              <a:t>.3  SISTEMAS DE COMBATE DE INCENDIOS</a:t>
            </a:r>
            <a:endParaRPr lang="es-CL" sz="2400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598E9-9E38-4418-80D8-44A34C11B5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1247542"/>
            <a:ext cx="2970376" cy="1950626"/>
          </a:xfrm>
        </p:spPr>
        <p:txBody>
          <a:bodyPr/>
          <a:lstStyle/>
          <a:p>
            <a:pPr lvl="1" algn="just">
              <a:spcAft>
                <a:spcPts val="0"/>
              </a:spcAft>
            </a:pPr>
            <a:r>
              <a:rPr lang="es-CL" dirty="0"/>
              <a:t>3.3.1  Extintores portátiles</a:t>
            </a:r>
          </a:p>
          <a:p>
            <a:pPr lvl="1" algn="just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noProof="0" dirty="0"/>
              <a:t>El edificio cuenta con extintores portátiles dispuestos en todas las áreas comunes y en recintos técnicos para el combate de amagos de incendio por fuegos tipo A, B y C.</a:t>
            </a:r>
          </a:p>
          <a:p>
            <a:pPr lvl="2" algn="just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b="1" noProof="0" dirty="0"/>
              <a:t>Todos los trabajadores del edificio deberán ser capacitados para su uso en caso de emergencia.</a:t>
            </a:r>
          </a:p>
          <a:p>
            <a:pPr lvl="1" algn="just">
              <a:spcAft>
                <a:spcPts val="0"/>
              </a:spcAft>
            </a:pPr>
            <a:endParaRPr lang="en-GB" b="1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E742C8-D833-4784-825A-A4FC36D10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1247542"/>
            <a:ext cx="2971088" cy="1303336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/>
              <a:t>3.3.2  Red húmeda (mangueras de incendio)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noProof="0" dirty="0"/>
              <a:t>La red húmeda cuenta con  mangueras semirrígidas, en todos los pisos, destinada para el combate de fuegos incipientes por parte del personal capacitado.</a:t>
            </a:r>
          </a:p>
          <a:p>
            <a:pPr lvl="2" algn="just">
              <a:spcAft>
                <a:spcPts val="0"/>
              </a:spcAft>
            </a:pPr>
            <a:endParaRPr lang="es-CL" dirty="0"/>
          </a:p>
          <a:p>
            <a:pPr lvl="2" algn="just">
              <a:spcAft>
                <a:spcPts val="0"/>
              </a:spcAft>
            </a:pPr>
            <a:r>
              <a:rPr lang="es-CL" b="1" noProof="0" dirty="0"/>
              <a:t>No se debe usar este sistema sobre fuegos clase 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CAC7-D527-4E67-9BFF-723487D204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1247542"/>
            <a:ext cx="2901951" cy="1722026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>
                <a:solidFill>
                  <a:srgbClr val="435254"/>
                </a:solidFill>
              </a:rPr>
              <a:t>3.3.3  Sistema de extinción automática                    (Red de </a:t>
            </a:r>
            <a:r>
              <a:rPr lang="es-CL" dirty="0" err="1">
                <a:solidFill>
                  <a:srgbClr val="435254"/>
                </a:solidFill>
              </a:rPr>
              <a:t>sprinklers</a:t>
            </a:r>
            <a:r>
              <a:rPr lang="es-CL" dirty="0">
                <a:solidFill>
                  <a:srgbClr val="435254"/>
                </a:solidFill>
              </a:rPr>
              <a:t>) </a:t>
            </a:r>
          </a:p>
          <a:p>
            <a:pPr lvl="1">
              <a:spcAft>
                <a:spcPts val="0"/>
              </a:spcAft>
            </a:pPr>
            <a:endParaRPr lang="es-CL" noProof="0" dirty="0">
              <a:solidFill>
                <a:srgbClr val="435254"/>
              </a:solidFill>
            </a:endParaRPr>
          </a:p>
          <a:p>
            <a:pPr lvl="2" algn="just">
              <a:spcAft>
                <a:spcPts val="0"/>
              </a:spcAft>
            </a:pPr>
            <a:r>
              <a:rPr lang="es-CL" dirty="0">
                <a:solidFill>
                  <a:srgbClr val="435254"/>
                </a:solidFill>
              </a:rPr>
              <a:t>Sistema adicional para la extinción de incendios a base de agua a alta presión.</a:t>
            </a:r>
          </a:p>
          <a:p>
            <a:pPr lvl="2" algn="just">
              <a:spcAft>
                <a:spcPts val="0"/>
              </a:spcAft>
            </a:pPr>
            <a:endParaRPr lang="es-CL" dirty="0">
              <a:solidFill>
                <a:srgbClr val="435254"/>
              </a:solidFill>
            </a:endParaRPr>
          </a:p>
          <a:p>
            <a:pPr lvl="2" algn="just">
              <a:spcAft>
                <a:spcPts val="0"/>
              </a:spcAft>
            </a:pPr>
            <a:r>
              <a:rPr lang="es-CL" dirty="0">
                <a:solidFill>
                  <a:srgbClr val="435254"/>
                </a:solidFill>
              </a:rPr>
              <a:t>En caso de incendio se activarán de forma automática únicamente aquellos rociadores de incendio que sean sometidos a temperatura directa.   </a:t>
            </a:r>
            <a:endParaRPr lang="es-CL" dirty="0"/>
          </a:p>
          <a:p>
            <a:pPr lvl="2" algn="just">
              <a:spcAft>
                <a:spcPts val="0"/>
              </a:spcAft>
            </a:pPr>
            <a:endParaRPr lang="es-CL" dirty="0"/>
          </a:p>
        </p:txBody>
      </p:sp>
      <p:pic>
        <p:nvPicPr>
          <p:cNvPr id="10" name="Imagen 9" descr="Un grupo de botellas de vino&#10;&#10;Descripción generada automáticamente con confianza baja">
            <a:extLst>
              <a:ext uri="{FF2B5EF4-FFF2-40B4-BE49-F238E27FC236}">
                <a16:creationId xmlns:a16="http://schemas.microsoft.com/office/drawing/2014/main" id="{AC5BAD22-A1D0-B55A-73CB-EE334FFF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5" y="3429000"/>
            <a:ext cx="2247847" cy="273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5809E6-8441-0888-0DDF-97C9E562C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2605468" cy="285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Imagen que contiene interior, pequeño, cubierto, sucio&#10;&#10;Descripción generada automáticamente">
            <a:extLst>
              <a:ext uri="{FF2B5EF4-FFF2-40B4-BE49-F238E27FC236}">
                <a16:creationId xmlns:a16="http://schemas.microsoft.com/office/drawing/2014/main" id="{47E7B3BE-FC44-D079-2822-A921B4A48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75" y="3429000"/>
            <a:ext cx="2247847" cy="29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598E9-9E38-4418-80D8-44A34C11B5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887" y="3838577"/>
            <a:ext cx="5108575" cy="2057400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/>
              <a:t>3.3.4  Red Seca/Mixta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noProof="0" dirty="0"/>
              <a:t>Se trata de un sistema especial para el </a:t>
            </a:r>
            <a:r>
              <a:rPr lang="es-CL" b="1" noProof="0" dirty="0"/>
              <a:t>uso exclusivo de Bomberos</a:t>
            </a:r>
            <a:r>
              <a:rPr lang="es-CL" noProof="0" dirty="0"/>
              <a:t>, destinada al combate profesional de incendios</a:t>
            </a:r>
            <a:r>
              <a:rPr lang="es-CL" dirty="0"/>
              <a:t>.</a:t>
            </a:r>
          </a:p>
          <a:p>
            <a:pPr lvl="2" algn="just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noProof="0" dirty="0"/>
              <a:t>Su alimentación provendrá desde el carro bomba usado por Bomberos tras conectarse a la bocatoma ubicada </a:t>
            </a:r>
            <a:r>
              <a:rPr lang="es-CL" dirty="0"/>
              <a:t>en la fachada exterior del edificio. Esta Red </a:t>
            </a:r>
            <a:r>
              <a:rPr lang="es-CL" noProof="0" dirty="0"/>
              <a:t>posee conexiones de salida en todos los niveles del edificio, donde bomberos conectará sus mangueras, áreas que deben mantenerse permanentemente libre de obstrucciones.</a:t>
            </a:r>
          </a:p>
          <a:p>
            <a:pPr lvl="2" algn="just">
              <a:spcAft>
                <a:spcPts val="0"/>
              </a:spcAft>
            </a:pPr>
            <a:endParaRPr lang="es-CL" dirty="0"/>
          </a:p>
          <a:p>
            <a:pPr lvl="2">
              <a:spcAft>
                <a:spcPts val="0"/>
              </a:spcAft>
            </a:pP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E742C8-D833-4784-825A-A4FC36D109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8730" y="4048127"/>
            <a:ext cx="5108575" cy="1981201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s-CL" dirty="0"/>
              <a:t>4.4 Red Inerte de electricidad</a:t>
            </a:r>
          </a:p>
          <a:p>
            <a:pPr lvl="1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noProof="0" dirty="0"/>
              <a:t>Esta </a:t>
            </a:r>
            <a:r>
              <a:rPr lang="es-CL" dirty="0"/>
              <a:t>R</a:t>
            </a:r>
            <a:r>
              <a:rPr lang="es-CL" noProof="0" dirty="0" err="1"/>
              <a:t>ed</a:t>
            </a:r>
            <a:r>
              <a:rPr lang="es-CL" dirty="0"/>
              <a:t> </a:t>
            </a:r>
            <a:r>
              <a:rPr lang="es-CL" noProof="0" dirty="0"/>
              <a:t>funciona como un alargador eléctrico al cual se conectará Bomberos, energizándola desde su generador para así alimentar sus herramientas y equipos durante el combate profesional de una emergencia.</a:t>
            </a:r>
            <a:endParaRPr lang="es-CL" dirty="0"/>
          </a:p>
          <a:p>
            <a:pPr lvl="2" algn="just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r>
              <a:rPr lang="es-CL" dirty="0"/>
              <a:t>La Red inerte de electricidad es de </a:t>
            </a:r>
            <a:r>
              <a:rPr lang="es-CL" b="1" dirty="0"/>
              <a:t>uso exclusivo de Bomberos </a:t>
            </a:r>
            <a:r>
              <a:rPr lang="es-CL" dirty="0"/>
              <a:t>y cuenta con una entrada de alimentación ubicada en la fachada exterior del edifico y conexiones de salida en cada nivel, </a:t>
            </a:r>
            <a:r>
              <a:rPr lang="es-CL" noProof="0" dirty="0"/>
              <a:t>áreas que </a:t>
            </a:r>
            <a:r>
              <a:rPr lang="es-CL" dirty="0"/>
              <a:t>deben</a:t>
            </a:r>
            <a:r>
              <a:rPr lang="es-CL" noProof="0" dirty="0"/>
              <a:t> mantenerse permanentemente libre de obstrucciones.</a:t>
            </a:r>
            <a:endParaRPr lang="es-CL" dirty="0"/>
          </a:p>
          <a:p>
            <a:pPr lvl="2" algn="just">
              <a:spcAft>
                <a:spcPts val="0"/>
              </a:spcAft>
            </a:pPr>
            <a:endParaRPr lang="es-CL" noProof="0" dirty="0"/>
          </a:p>
          <a:p>
            <a:pPr lvl="2" algn="just">
              <a:spcAft>
                <a:spcPts val="0"/>
              </a:spcAft>
            </a:pPr>
            <a:endParaRPr lang="es-CL" dirty="0"/>
          </a:p>
          <a:p>
            <a:pPr lvl="2" algn="just">
              <a:spcAft>
                <a:spcPts val="0"/>
              </a:spcAft>
            </a:pPr>
            <a:endParaRPr lang="en-GB" noProof="0" dirty="0"/>
          </a:p>
        </p:txBody>
      </p:sp>
      <p:pic>
        <p:nvPicPr>
          <p:cNvPr id="8" name="Imagen 7" descr="Hidrante de incendios en la banqueta&#10;&#10;Descripción generada automáticamente">
            <a:extLst>
              <a:ext uri="{FF2B5EF4-FFF2-40B4-BE49-F238E27FC236}">
                <a16:creationId xmlns:a16="http://schemas.microsoft.com/office/drawing/2014/main" id="{AE212B11-862D-058B-6704-E84EC003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66" y="727710"/>
            <a:ext cx="2284375" cy="270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idrante de incendios&#10;&#10;Descripción generada automáticamente con confianza media">
            <a:extLst>
              <a:ext uri="{FF2B5EF4-FFF2-40B4-BE49-F238E27FC236}">
                <a16:creationId xmlns:a16="http://schemas.microsoft.com/office/drawing/2014/main" id="{35F187CE-A652-055C-48A4-999E3AD6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27" y="1513708"/>
            <a:ext cx="1571374" cy="192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xterior, estacionamiento, medidor, calle&#10;&#10;Descripción generada automáticamente">
            <a:extLst>
              <a:ext uri="{FF2B5EF4-FFF2-40B4-BE49-F238E27FC236}">
                <a16:creationId xmlns:a16="http://schemas.microsoft.com/office/drawing/2014/main" id="{CB0F514D-D539-7ECB-8E9C-DBDC2517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729" y="727711"/>
            <a:ext cx="2227487" cy="270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3270394-A666-45D8-708E-522886FCC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409" y="1513708"/>
            <a:ext cx="1449813" cy="192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37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FF32B26-CB6A-4B0D-BF28-4DAB2246A2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62" y="1119726"/>
            <a:ext cx="3619500" cy="461854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F3D5D-98F9-4962-BDBB-87E26E5FA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5543" y="1119725"/>
            <a:ext cx="6304643" cy="2981457"/>
          </a:xfrm>
        </p:spPr>
        <p:txBody>
          <a:bodyPr/>
          <a:lstStyle/>
          <a:p>
            <a:pPr lvl="5" algn="just"/>
            <a:r>
              <a:rPr lang="es-CL" sz="1400" dirty="0"/>
              <a:t>3.4.1  </a:t>
            </a:r>
            <a:r>
              <a:rPr lang="es-CL" sz="1600" dirty="0">
                <a:latin typeface="+mj-lt"/>
                <a:ea typeface="+mj-ea"/>
                <a:cs typeface="+mj-cs"/>
              </a:rPr>
              <a:t>ZONA VERTICAL DE SEGURIDAD</a:t>
            </a:r>
          </a:p>
          <a:p>
            <a:pPr lvl="5" algn="just"/>
            <a:endParaRPr lang="es-CL" dirty="0"/>
          </a:p>
          <a:p>
            <a:pPr lvl="7" algn="just">
              <a:spcAft>
                <a:spcPts val="0"/>
              </a:spcAft>
            </a:pPr>
            <a:r>
              <a:rPr lang="es-CL" sz="1100" dirty="0"/>
              <a:t>El edificio cuenta con Zona Vertical de Seguridad (ZVS) conformada por dos escaleras independientes tipo tijera, protegida por muros estructurales resistentes al fuego que recorren todos los niveles del edificio y equipada con:</a:t>
            </a:r>
          </a:p>
          <a:p>
            <a:pPr lvl="7" algn="just">
              <a:spcAft>
                <a:spcPts val="0"/>
              </a:spcAft>
            </a:pPr>
            <a:endParaRPr lang="es-CL" sz="1100" dirty="0"/>
          </a:p>
          <a:p>
            <a:pPr marL="171450" lvl="7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  Sistema de presurización de aire contra  humos y gases.</a:t>
            </a:r>
          </a:p>
          <a:p>
            <a:pPr marL="171450" lvl="7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 Puertas de emergencia resistentes al fuego durante 120 minutos.</a:t>
            </a:r>
          </a:p>
          <a:p>
            <a:pPr marL="171450" lvl="7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 Brazos hidráulicos para cierre automático y hermético de las puertas de emergencia</a:t>
            </a:r>
          </a:p>
          <a:p>
            <a:pPr marL="228600" lvl="7" indent="-228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Pasamanos operativo</a:t>
            </a:r>
          </a:p>
          <a:p>
            <a:pPr marL="228600" lvl="7" indent="-228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Iluminación de seguridad con baterías de respaldo.</a:t>
            </a:r>
          </a:p>
          <a:p>
            <a:pPr marL="228600" lvl="7" indent="-228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1100" dirty="0"/>
              <a:t>Vestíbulos de seguridad</a:t>
            </a:r>
          </a:p>
          <a:p>
            <a:pPr lvl="7">
              <a:spcAft>
                <a:spcPts val="0"/>
              </a:spcAft>
            </a:pPr>
            <a:endParaRPr lang="en-GB" dirty="0"/>
          </a:p>
          <a:p>
            <a:pPr lvl="7">
              <a:spcAft>
                <a:spcPts val="0"/>
              </a:spcAft>
            </a:pPr>
            <a:endParaRPr lang="en-GB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96F157-7FD0-4270-8DC5-486BD4188662}"/>
              </a:ext>
            </a:extLst>
          </p:cNvPr>
          <p:cNvSpPr txBox="1"/>
          <p:nvPr/>
        </p:nvSpPr>
        <p:spPr>
          <a:xfrm>
            <a:off x="512762" y="333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80BBAD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</a:rPr>
              <a:t>3.4  SISTEMAS DE </a:t>
            </a:r>
            <a:r>
              <a:rPr lang="es-CL" sz="1800" dirty="0">
                <a:solidFill>
                  <a:srgbClr val="80BBAD"/>
                </a:solidFill>
                <a:latin typeface="Calibre Semibold" panose="020B0703030202060203" pitchFamily="34" charset="0"/>
                <a:ea typeface="Calibre" panose="020B0503030202060203" pitchFamily="34" charset="0"/>
              </a:rPr>
              <a:t>PROTECCION</a:t>
            </a:r>
            <a:endParaRPr lang="es-CL" sz="1800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pic>
        <p:nvPicPr>
          <p:cNvPr id="2" name="Imagen 1" descr="Un espejo en la pared&#10;&#10;Descripción generada automáticamente con confianza media">
            <a:extLst>
              <a:ext uri="{FF2B5EF4-FFF2-40B4-BE49-F238E27FC236}">
                <a16:creationId xmlns:a16="http://schemas.microsoft.com/office/drawing/2014/main" id="{2052B41F-3F07-B031-EAD1-53A1D9288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77" y="4101183"/>
            <a:ext cx="1353185" cy="150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Imagen que contiene interior, techo, cocina, pequeño&#10;&#10;Descripción generada automáticamente">
            <a:extLst>
              <a:ext uri="{FF2B5EF4-FFF2-40B4-BE49-F238E27FC236}">
                <a16:creationId xmlns:a16="http://schemas.microsoft.com/office/drawing/2014/main" id="{FB0627E0-0B41-44AE-7949-09687285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150" y="4108168"/>
            <a:ext cx="1313180" cy="150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65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4A3C5DA-717B-47C8-810B-65B3E851E974}"/>
              </a:ext>
            </a:extLst>
          </p:cNvPr>
          <p:cNvSpPr txBox="1"/>
          <p:nvPr/>
        </p:nvSpPr>
        <p:spPr>
          <a:xfrm>
            <a:off x="7695640" y="1702678"/>
            <a:ext cx="3698566" cy="4764087"/>
          </a:xfrm>
          <a:prstGeom prst="rect">
            <a:avLst/>
          </a:prstGeom>
        </p:spPr>
        <p:txBody>
          <a:bodyPr vert="horz" lIns="0" tIns="0" rIns="72000" bIns="0" rtlCol="0">
            <a:normAutofit/>
          </a:bodyPr>
          <a:lstStyle/>
          <a:p>
            <a:pPr algn="just"/>
            <a:r>
              <a:rPr lang="es-CL" sz="1600" dirty="0"/>
              <a:t>El Grupo Electrógeno cuenta con sistema de encendido automático y un tanque de combustible incorporado para garantizar el respaldo continuo de las operaciones. en caso de corte de energía eléctrica.</a:t>
            </a:r>
          </a:p>
          <a:p>
            <a:pPr algn="just"/>
            <a:endParaRPr lang="es-CL" sz="1800" dirty="0"/>
          </a:p>
          <a:p>
            <a:pPr algn="just"/>
            <a:r>
              <a:rPr lang="es-CL" sz="1800" b="1" dirty="0">
                <a:solidFill>
                  <a:srgbClr val="C00000"/>
                </a:solidFill>
              </a:rPr>
              <a:t>Su funcionamiento podría ser interrumpido durante un incendio, por razones de seguridad y emergencia.</a:t>
            </a:r>
          </a:p>
          <a:p>
            <a:pPr algn="just"/>
            <a:endParaRPr lang="es-CL" sz="1800" b="1" dirty="0"/>
          </a:p>
          <a:p>
            <a:pPr algn="just"/>
            <a:endParaRPr lang="es-CL"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9"/>
            <a:ext cx="2592972" cy="467644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s-CL" sz="2400" dirty="0"/>
              <a:t>3.4.2  Grupo Electrógeno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31F205-B57B-472F-BBAF-A0E0A0772FA2}"/>
              </a:ext>
            </a:extLst>
          </p:cNvPr>
          <p:cNvSpPr txBox="1"/>
          <p:nvPr/>
        </p:nvSpPr>
        <p:spPr>
          <a:xfrm>
            <a:off x="511176" y="2484145"/>
            <a:ext cx="2696481" cy="2500313"/>
          </a:xfrm>
          <a:prstGeom prst="rect">
            <a:avLst/>
          </a:prstGeom>
        </p:spPr>
        <p:txBody>
          <a:bodyPr vert="horz" lIns="0" tIns="0" rIns="72000" bIns="0" rtlCol="0">
            <a:normAutofit/>
          </a:bodyPr>
          <a:lstStyle/>
          <a:p>
            <a:pPr algn="just"/>
            <a:r>
              <a:rPr lang="es-CL" sz="1400" b="1" dirty="0"/>
              <a:t>El Grupo Electrógeno esta compuesto por un motor a combustión interna y un generador de energía eléctrica, que respalda: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r>
              <a:rPr lang="es-CL" sz="1400" b="1" dirty="0"/>
              <a:t>Los Sistemas de seguridad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r>
              <a:rPr lang="es-CL" sz="1400" b="1" dirty="0"/>
              <a:t>La Iluminación áreas comunes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r>
              <a:rPr lang="es-CL" sz="1400" b="1" dirty="0"/>
              <a:t>Ascensores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r>
              <a:rPr lang="es-CL" sz="1400" b="1" dirty="0"/>
              <a:t>50% climatización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r>
              <a:rPr lang="es-CL" sz="1400" b="1" dirty="0"/>
              <a:t>TDAF Oficinas</a:t>
            </a:r>
          </a:p>
          <a:p>
            <a:pPr marL="228600" lvl="7" indent="-228600">
              <a:spcAft>
                <a:spcPts val="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Imagen 4" descr="Imagen que contiene interior, tabla, azul, joven&#10;&#10;Descripción generada automáticamente">
            <a:extLst>
              <a:ext uri="{FF2B5EF4-FFF2-40B4-BE49-F238E27FC236}">
                <a16:creationId xmlns:a16="http://schemas.microsoft.com/office/drawing/2014/main" id="{F4E6F8BD-3F80-87FB-3F42-83B5B219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63" y="1702678"/>
            <a:ext cx="3603337" cy="456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21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>
                    <a:lumMod val="75000"/>
                    <a:alpha val="80000"/>
                  </a:schemeClr>
                </a:solidFill>
              </a:rPr>
              <a:t>Medidas</a:t>
            </a:r>
            <a:r>
              <a:rPr lang="en-GB" dirty="0">
                <a:solidFill>
                  <a:schemeClr val="tx2">
                    <a:lumMod val="75000"/>
                    <a:alpha val="8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  <a:alpha val="80000"/>
                  </a:schemeClr>
                </a:solidFill>
              </a:rPr>
              <a:t>Preventivas</a:t>
            </a:r>
            <a:endParaRPr lang="en-GB" dirty="0">
              <a:solidFill>
                <a:schemeClr val="tx2">
                  <a:lumMod val="75000"/>
                  <a:alpha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2406-90FF-4322-9E05-97007C65B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C000">
                    <a:alpha val="80000"/>
                  </a:srgbClr>
                </a:solidFill>
              </a:rPr>
              <a:t>4</a:t>
            </a:r>
          </a:p>
        </p:txBody>
      </p:sp>
      <p:pic>
        <p:nvPicPr>
          <p:cNvPr id="5" name="Gráfico 4" descr="Reunión con relleno sólido">
            <a:extLst>
              <a:ext uri="{FF2B5EF4-FFF2-40B4-BE49-F238E27FC236}">
                <a16:creationId xmlns:a16="http://schemas.microsoft.com/office/drawing/2014/main" id="{49525E90-83EA-599B-39F1-D828356AF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8129" y="901860"/>
            <a:ext cx="5147187" cy="47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2" y="820738"/>
            <a:ext cx="10785476" cy="893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2">
                    <a:lumMod val="75000"/>
                    <a:alpha val="80000"/>
                  </a:schemeClr>
                </a:solidFill>
              </a:rPr>
              <a:t>4.1 </a:t>
            </a:r>
            <a:r>
              <a:rPr lang="en-GB" dirty="0" err="1">
                <a:solidFill>
                  <a:schemeClr val="tx2">
                    <a:lumMod val="75000"/>
                    <a:alpha val="80000"/>
                  </a:schemeClr>
                </a:solidFill>
              </a:rPr>
              <a:t>Capacitación</a:t>
            </a:r>
            <a:endParaRPr lang="en-GB" dirty="0">
              <a:solidFill>
                <a:schemeClr val="tx2">
                  <a:lumMod val="75000"/>
                  <a:alpha val="8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3DD821-B8F0-4C52-B245-902F3633FD13}"/>
              </a:ext>
            </a:extLst>
          </p:cNvPr>
          <p:cNvSpPr txBox="1"/>
          <p:nvPr/>
        </p:nvSpPr>
        <p:spPr>
          <a:xfrm>
            <a:off x="703262" y="1789945"/>
            <a:ext cx="107854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chemeClr val="bg1"/>
                </a:solidFill>
              </a:rPr>
              <a:t>1. Nadie debe intentar controlar una emergencia sin antes haber requerido ayuda profesional. </a:t>
            </a:r>
          </a:p>
          <a:p>
            <a:pPr algn="just"/>
            <a:r>
              <a:rPr lang="es-CL" sz="2400" b="1" dirty="0">
                <a:solidFill>
                  <a:schemeClr val="bg1"/>
                </a:solidFill>
              </a:rPr>
              <a:t>2. El control de la emergencia no debe continuar hasta el punto en que peligra la integridad física de las personas que intentan controlarla.</a:t>
            </a:r>
          </a:p>
          <a:p>
            <a:pPr algn="just"/>
            <a:endParaRPr lang="es-CL" sz="2800" b="1" dirty="0">
              <a:solidFill>
                <a:schemeClr val="bg1"/>
              </a:solidFill>
            </a:endParaRPr>
          </a:p>
          <a:p>
            <a:pPr algn="just"/>
            <a:r>
              <a:rPr lang="es-CL" sz="2800" b="1" dirty="0">
                <a:solidFill>
                  <a:schemeClr val="bg1"/>
                </a:solidFill>
              </a:rPr>
              <a:t>La Administración cuenta con un programa anual de capacitación destinado principalmente al personal de su dependencia.</a:t>
            </a:r>
          </a:p>
        </p:txBody>
      </p:sp>
    </p:spTree>
    <p:extLst>
      <p:ext uri="{BB962C8B-B14F-4D97-AF65-F5344CB8AC3E}">
        <p14:creationId xmlns:p14="http://schemas.microsoft.com/office/powerpoint/2010/main" val="233694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1" y="1030288"/>
            <a:ext cx="6700839" cy="2398712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alpha val="80000"/>
                  </a:schemeClr>
                </a:solidFill>
              </a:rPr>
              <a:t>4.2 </a:t>
            </a:r>
            <a:r>
              <a:rPr lang="en-GB" dirty="0" err="1">
                <a:solidFill>
                  <a:schemeClr val="tx2">
                    <a:lumMod val="75000"/>
                    <a:alpha val="80000"/>
                  </a:schemeClr>
                </a:solidFill>
              </a:rPr>
              <a:t>Entrenamiento</a:t>
            </a:r>
            <a:endParaRPr lang="en-GB" dirty="0">
              <a:solidFill>
                <a:schemeClr val="tx2">
                  <a:lumMod val="75000"/>
                  <a:alpha val="8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4C60D6-1316-4B50-95A8-4794C51EC300}"/>
              </a:ext>
            </a:extLst>
          </p:cNvPr>
          <p:cNvSpPr txBox="1"/>
          <p:nvPr/>
        </p:nvSpPr>
        <p:spPr>
          <a:xfrm>
            <a:off x="512761" y="1965235"/>
            <a:ext cx="1116647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chemeClr val="bg1"/>
                </a:solidFill>
              </a:rPr>
              <a:t>Dentro de las medidas para minimizar los riesgos de lesiones o pérdidas de vida, se contemplan realizar:</a:t>
            </a:r>
          </a:p>
          <a:p>
            <a:pPr algn="just"/>
            <a:endParaRPr lang="es-CL" sz="2400" b="1" dirty="0">
              <a:solidFill>
                <a:schemeClr val="bg1"/>
              </a:solidFill>
            </a:endParaRPr>
          </a:p>
          <a:p>
            <a:pPr algn="just"/>
            <a:r>
              <a:rPr lang="es-CL" sz="2400" b="1" dirty="0">
                <a:solidFill>
                  <a:schemeClr val="tx2">
                    <a:lumMod val="75000"/>
                  </a:schemeClr>
                </a:solidFill>
              </a:rPr>
              <a:t>a) Ejercicios de simulación</a:t>
            </a:r>
            <a:r>
              <a:rPr lang="es-CL" sz="2400" b="1" dirty="0">
                <a:solidFill>
                  <a:schemeClr val="bg1"/>
                </a:solidFill>
              </a:rPr>
              <a:t>:  </a:t>
            </a:r>
            <a:r>
              <a:rPr lang="es-CL" sz="2400" dirty="0">
                <a:solidFill>
                  <a:schemeClr val="bg1"/>
                </a:solidFill>
              </a:rPr>
              <a:t>serán utilizados en los casos en que se requiera modelar los escenarios posibles de una emergencia, mediante la actuación en grupo en un espacio cerrado (sala u oficina), en la que se representan varios roles para la toma de decisiones ante una situación que imita a la realidad. Tiene por objetivo probar la planificación y efectuar las correcciones pertinentes sin involucrar el despliegue de recursos.</a:t>
            </a:r>
          </a:p>
          <a:p>
            <a:pPr algn="just"/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0F58CAA-6410-43D9-8364-48660C45C4FD}"/>
              </a:ext>
            </a:extLst>
          </p:cNvPr>
          <p:cNvSpPr txBox="1"/>
          <p:nvPr/>
        </p:nvSpPr>
        <p:spPr>
          <a:xfrm>
            <a:off x="382587" y="1883903"/>
            <a:ext cx="1142682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chemeClr val="tx2">
                    <a:lumMod val="75000"/>
                  </a:schemeClr>
                </a:solidFill>
              </a:rPr>
              <a:t>b) Simulacro de Evacuación Parcial</a:t>
            </a:r>
            <a:r>
              <a:rPr lang="es-CL" b="1" dirty="0">
                <a:solidFill>
                  <a:schemeClr val="bg1"/>
                </a:solidFill>
              </a:rPr>
              <a:t>: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sz="2000" dirty="0">
                <a:solidFill>
                  <a:schemeClr val="bg1"/>
                </a:solidFill>
              </a:rPr>
              <a:t>se realiza cuando el edificio es nuevo o para aquellas empresas que recién han llegado al edificio, y tienen como objetivo que las personas de un área específica del edificio se familiaricen con las vías de evacuación, los sistemas, alarmas y protocolos de seguridad existentes en el edificio</a:t>
            </a:r>
            <a:r>
              <a:rPr lang="es-CL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L" b="1" dirty="0">
                <a:solidFill>
                  <a:schemeClr val="tx2">
                    <a:lumMod val="75000"/>
                  </a:schemeClr>
                </a:solidFill>
              </a:rPr>
              <a:t>c) Simulacro de Evacuación Total: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L" sz="2000" dirty="0">
                <a:solidFill>
                  <a:schemeClr val="bg1"/>
                </a:solidFill>
              </a:rPr>
              <a:t>se contempla su realización a lo menos una vez al año, con el fin de mantener en constante preparación a todos los usuarios del edificio. </a:t>
            </a:r>
          </a:p>
          <a:p>
            <a:pPr algn="just"/>
            <a:endParaRPr lang="es-CL" sz="2000" b="1" dirty="0">
              <a:solidFill>
                <a:schemeClr val="bg1"/>
              </a:solidFill>
            </a:endParaRPr>
          </a:p>
          <a:p>
            <a:pPr algn="just"/>
            <a:r>
              <a:rPr lang="es-CL" sz="2000" b="1" dirty="0">
                <a:solidFill>
                  <a:schemeClr val="bg1"/>
                </a:solidFill>
              </a:rPr>
              <a:t>Al término de un ejercicio programado, los Líderes de Evacuación, completarán una encuesta indicando en ella los comentarios o sugerencias remitiéndolo al Jefe de Operaciones, con el fin de incluir esta información para el proceso de mejora continua.</a:t>
            </a:r>
          </a:p>
        </p:txBody>
      </p:sp>
    </p:spTree>
    <p:extLst>
      <p:ext uri="{BB962C8B-B14F-4D97-AF65-F5344CB8AC3E}">
        <p14:creationId xmlns:p14="http://schemas.microsoft.com/office/powerpoint/2010/main" val="162148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F388-5EA3-4D9F-AED0-07DD1B10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E8BDFD-F51D-4D1A-B883-ADF41FE457D7}"/>
              </a:ext>
            </a:extLst>
          </p:cNvPr>
          <p:cNvSpPr txBox="1">
            <a:spLocks/>
          </p:cNvSpPr>
          <p:nvPr/>
        </p:nvSpPr>
        <p:spPr>
          <a:xfrm>
            <a:off x="8567737" y="733425"/>
            <a:ext cx="3232149" cy="590550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360363" indent="-3603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defRPr sz="1600" b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2pPr>
            <a:lvl3pPr marL="0" indent="0" eaLnBrk="1" hangingPunct="1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" indent="-171450" eaLnBrk="1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wissReSansOTLight" panose="04000400000000000000" pitchFamily="82" charset="0"/>
              <a:buChar char="–"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7663" indent="-171450" eaLnBrk="1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Calibre" panose="020B0503030202060203" pitchFamily="34" charset="0"/>
              <a:buChar char="–"/>
              <a:defRPr sz="1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eaLnBrk="1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 marL="0" indent="0" eaLnBrk="1" hangingPunct="1">
              <a:spcBef>
                <a:spcPts val="600"/>
              </a:spcBef>
              <a:defRPr sz="105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 marL="0" indent="0" eaLnBrk="1" hangingPunct="1">
              <a:spcBef>
                <a:spcPts val="300"/>
              </a:spcBef>
              <a:spcAft>
                <a:spcPts val="300"/>
              </a:spcAft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eaLnBrk="1" hangingPunct="1">
              <a:spcBef>
                <a:spcPts val="200"/>
              </a:spcBef>
              <a:spcAft>
                <a:spcPts val="200"/>
              </a:spcAft>
              <a:buFont typeface="SwissReSansOTLight" panose="04000400000000000000" pitchFamily="82" charset="0"/>
              <a:buChar char="–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lain"/>
            </a:pPr>
            <a:r>
              <a:rPr lang="es-CL" b="1" dirty="0"/>
              <a:t>Marco Legal </a:t>
            </a:r>
          </a:p>
          <a:p>
            <a:pPr>
              <a:buAutoNum type="arabicPlain"/>
            </a:pPr>
            <a:r>
              <a:rPr lang="es-CL" b="1" dirty="0"/>
              <a:t>Recursos Humanos</a:t>
            </a:r>
          </a:p>
          <a:p>
            <a:pPr>
              <a:buAutoNum type="arabicPlain"/>
            </a:pPr>
            <a:r>
              <a:rPr lang="es-CL" b="1" dirty="0"/>
              <a:t>Recursos técnicos</a:t>
            </a:r>
          </a:p>
          <a:p>
            <a:pPr>
              <a:buAutoNum type="arabicPlain"/>
            </a:pPr>
            <a:r>
              <a:rPr lang="es-CL" b="1" dirty="0"/>
              <a:t>Prevención</a:t>
            </a:r>
          </a:p>
          <a:p>
            <a:pPr marL="0" indent="0"/>
            <a:r>
              <a:rPr lang="es-CL" sz="1200" dirty="0"/>
              <a:t>4.1.     Programas de mantenimiento</a:t>
            </a:r>
          </a:p>
          <a:p>
            <a:pPr marL="0" indent="0" algn="l"/>
            <a:r>
              <a:rPr lang="es-CL" sz="1200" dirty="0"/>
              <a:t>4.2     Capacitación</a:t>
            </a:r>
          </a:p>
          <a:p>
            <a:pPr marL="0" indent="0" algn="l"/>
            <a:r>
              <a:rPr lang="es-CL" sz="1200" dirty="0"/>
              <a:t>4.3     Entrenamiento</a:t>
            </a:r>
          </a:p>
          <a:p>
            <a:pPr marL="342900" indent="-342900" algn="l">
              <a:buAutoNum type="arabicPlain" startAt="5"/>
            </a:pPr>
            <a:r>
              <a:rPr lang="es-CL" b="1" dirty="0"/>
              <a:t>Emergencia</a:t>
            </a:r>
            <a:r>
              <a:rPr lang="es-CL" sz="1200" dirty="0"/>
              <a:t>   y</a:t>
            </a:r>
            <a:r>
              <a:rPr lang="es-CL" b="1" dirty="0"/>
              <a:t>  evacuación</a:t>
            </a:r>
          </a:p>
        </p:txBody>
      </p:sp>
      <p:pic>
        <p:nvPicPr>
          <p:cNvPr id="6" name="Marcador de posición de imagen 5" descr="Imagen que contiene interior, silla, bicicleta, tabla&#10;&#10;Descripción generada automáticamente">
            <a:extLst>
              <a:ext uri="{FF2B5EF4-FFF2-40B4-BE49-F238E27FC236}">
                <a16:creationId xmlns:a16="http://schemas.microsoft.com/office/drawing/2014/main" id="{D55CD8D5-9B5C-14C0-07EF-A248A834F7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1" r="21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4611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2" y="1049429"/>
            <a:ext cx="10785476" cy="893762"/>
          </a:xfrm>
        </p:spPr>
        <p:txBody>
          <a:bodyPr/>
          <a:lstStyle/>
          <a:p>
            <a:pPr algn="l"/>
            <a:r>
              <a:rPr lang="es-CL" dirty="0">
                <a:solidFill>
                  <a:schemeClr val="tx2">
                    <a:lumMod val="75000"/>
                    <a:alpha val="80000"/>
                  </a:schemeClr>
                </a:solidFill>
              </a:rPr>
              <a:t>4.3 Programas de mantención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F4F639-0CBB-4A6F-9D75-514CAF234853}"/>
              </a:ext>
            </a:extLst>
          </p:cNvPr>
          <p:cNvSpPr txBox="1"/>
          <p:nvPr/>
        </p:nvSpPr>
        <p:spPr>
          <a:xfrm>
            <a:off x="606821" y="2079603"/>
            <a:ext cx="108819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La Administración cuenta con programas de revisión y mantenimiento que incluyen pruebas operacionales a todos los sistemas del edificio, principalmente de aquellos que estén relacionadas directamente con la seguridad y emergencias.</a:t>
            </a:r>
          </a:p>
          <a:p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3429A3-1AED-4D9D-8A27-00042DF4137A}"/>
              </a:ext>
            </a:extLst>
          </p:cNvPr>
          <p:cNvSpPr txBox="1"/>
          <p:nvPr/>
        </p:nvSpPr>
        <p:spPr>
          <a:xfrm>
            <a:off x="606821" y="3983644"/>
            <a:ext cx="108819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chemeClr val="bg1"/>
                </a:solidFill>
              </a:rPr>
              <a:t>Las empresas usuarias deberán contar con programas de mantenimiento de sistemas y equipos en las áreas de su responsabilidad, actividad que debe ser realizada por personal calificado e informada a la Administración, en particular en aquellos casos en que los trabajos puedan afectar los sistemas comunes del edificio.</a:t>
            </a:r>
          </a:p>
          <a:p>
            <a:pPr algn="just"/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3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61D1-DCDF-4F65-9652-DA81207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60" y="3376613"/>
            <a:ext cx="3876439" cy="726893"/>
          </a:xfrm>
        </p:spPr>
        <p:txBody>
          <a:bodyPr/>
          <a:lstStyle/>
          <a:p>
            <a:r>
              <a:rPr lang="es-CL" dirty="0"/>
              <a:t>EMERGENCIA Y EVACUACION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F9EC9-6E61-4FD1-B8F7-7DAC701AB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pic>
        <p:nvPicPr>
          <p:cNvPr id="7" name="Gráfico 6" descr="Salir con relleno sólido">
            <a:extLst>
              <a:ext uri="{FF2B5EF4-FFF2-40B4-BE49-F238E27FC236}">
                <a16:creationId xmlns:a16="http://schemas.microsoft.com/office/drawing/2014/main" id="{08521E13-7003-7E5B-34CD-0EFF82EA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8824" y="1350432"/>
            <a:ext cx="3518976" cy="47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2" y="1125537"/>
            <a:ext cx="10802938" cy="2303463"/>
          </a:xfrm>
        </p:spPr>
        <p:txBody>
          <a:bodyPr/>
          <a:lstStyle/>
          <a:p>
            <a:pPr algn="l"/>
            <a:r>
              <a:rPr lang="es-CL" sz="3200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  <a:t>Para responder ante una situación de emergencia que pueda afectar la vida y  seguridad de los trabajadores(as), personas en general, o de la comunidad, se evaluarán los escenarios de acuerdo con la siguiente prioridad:</a:t>
            </a:r>
            <a:br>
              <a:rPr lang="es-CL" sz="3200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</a:br>
            <a:br>
              <a:rPr lang="es-CL" sz="3200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</a:br>
            <a:endParaRPr lang="en-GB" sz="3200" dirty="0">
              <a:solidFill>
                <a:schemeClr val="bg2">
                  <a:lumMod val="20000"/>
                  <a:lumOff val="80000"/>
                  <a:alpha val="8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E3D14C-8834-4F81-89D9-D7D162B66059}"/>
              </a:ext>
            </a:extLst>
          </p:cNvPr>
          <p:cNvSpPr txBox="1"/>
          <p:nvPr/>
        </p:nvSpPr>
        <p:spPr>
          <a:xfrm>
            <a:off x="703262" y="3916581"/>
            <a:ext cx="106695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s-CL" sz="2400" b="1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  <a:t>Integridad de las personas.</a:t>
            </a:r>
          </a:p>
          <a:p>
            <a:pPr marL="457200" indent="-457200">
              <a:buFont typeface="+mj-lt"/>
              <a:buAutoNum type="alphaUcPeriod"/>
            </a:pPr>
            <a:r>
              <a:rPr lang="es-CL" sz="2400" b="1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  <a:t>Compromiso estructural o de las instalaciones.</a:t>
            </a:r>
          </a:p>
          <a:p>
            <a:pPr marL="457200" indent="-457200">
              <a:buFont typeface="+mj-lt"/>
              <a:buAutoNum type="alphaUcPeriod"/>
            </a:pPr>
            <a:r>
              <a:rPr lang="es-CL" sz="2400" b="1" dirty="0">
                <a:solidFill>
                  <a:schemeClr val="bg2">
                    <a:lumMod val="20000"/>
                    <a:lumOff val="80000"/>
                    <a:alpha val="80000"/>
                  </a:schemeClr>
                </a:solidFill>
              </a:rPr>
              <a:t>Continuidad de funcionamiento del negocio.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8016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AD00EA-9B44-46AC-A071-218812071B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432299" y="975808"/>
            <a:ext cx="7291449" cy="1124753"/>
          </a:xfrm>
        </p:spPr>
        <p:txBody>
          <a:bodyPr/>
          <a:lstStyle/>
          <a:p>
            <a:pPr lvl="1" algn="l"/>
            <a:r>
              <a:rPr lang="es-CL" sz="2000" dirty="0"/>
              <a:t>Las instrucciones pertinentes serán entregadas por los encargados de la emergencia a través del Sistema de audio-evacuación del edificio.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8C8058-2D34-4486-96F1-444C791ECD0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577972" cy="528096"/>
          </a:xfrm>
        </p:spPr>
        <p:txBody>
          <a:bodyPr/>
          <a:lstStyle/>
          <a:p>
            <a:r>
              <a:rPr lang="en-GB" dirty="0"/>
              <a:t>PROTOCOLO DE EVACUACION</a:t>
            </a:r>
          </a:p>
          <a:p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15134C-1E4F-40ED-8178-BEDE7EEE670A}"/>
              </a:ext>
            </a:extLst>
          </p:cNvPr>
          <p:cNvGrpSpPr/>
          <p:nvPr/>
        </p:nvGrpSpPr>
        <p:grpSpPr>
          <a:xfrm>
            <a:off x="468251" y="2545747"/>
            <a:ext cx="2715152" cy="3605818"/>
            <a:chOff x="700179" y="3741924"/>
            <a:chExt cx="2182511" cy="4615778"/>
          </a:xfrm>
        </p:grpSpPr>
        <p:sp>
          <p:nvSpPr>
            <p:cNvPr id="20" name="Rectángulo 8">
              <a:extLst>
                <a:ext uri="{FF2B5EF4-FFF2-40B4-BE49-F238E27FC236}">
                  <a16:creationId xmlns:a16="http://schemas.microsoft.com/office/drawing/2014/main" id="{90C8B8F4-132B-4579-ABC4-1E3DD8E7A20B}"/>
                </a:ext>
              </a:extLst>
            </p:cNvPr>
            <p:cNvSpPr/>
            <p:nvPr/>
          </p:nvSpPr>
          <p:spPr bwMode="auto">
            <a:xfrm>
              <a:off x="700179" y="4012823"/>
              <a:ext cx="2182511" cy="43448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b="1" dirty="0">
                  <a:solidFill>
                    <a:srgbClr val="AD2A2A"/>
                  </a:solidFill>
                  <a:latin typeface="Calibre" panose="020B0503030202060203" pitchFamily="34" charset="0"/>
                </a:rPr>
                <a:t>No se usarán los ascensores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s-CL" sz="1100" b="1" dirty="0">
                <a:solidFill>
                  <a:srgbClr val="AD2A2A"/>
                </a:solidFill>
                <a:latin typeface="Calibre" panose="020B0503030202060203" pitchFamily="34" charset="0"/>
              </a:endParaRP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b="1" dirty="0">
                  <a:solidFill>
                    <a:srgbClr val="435254"/>
                  </a:solidFill>
                  <a:latin typeface="Calibre" panose="020B0503030202060203" pitchFamily="34" charset="0"/>
                </a:rPr>
                <a:t>La evacuación se llevará a cabo a través de la escalera presurizada. 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s-CL" sz="1100" b="1" dirty="0">
                <a:solidFill>
                  <a:srgbClr val="435254"/>
                </a:solidFill>
                <a:latin typeface="Calibre" panose="020B0503030202060203" pitchFamily="34" charset="0"/>
              </a:endParaRP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b="1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Se activará el siguiente protocolo</a:t>
              </a: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: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Enclavamiento de ascensores en el nivel de salida.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Activación de la ventilación presurizada.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Detención de la ventilación de oficinas y subterráneos.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Apertura de los accesos conectados a la central del edificio.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Activación de alarma de evacuación en el piso siniestrado.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lphaLcParenR"/>
                <a:defRPr/>
              </a:pPr>
              <a:r>
                <a:rPr lang="es-CL" sz="1100" dirty="0">
                  <a:solidFill>
                    <a:schemeClr val="bg2">
                      <a:lumMod val="50000"/>
                    </a:schemeClr>
                  </a:solidFill>
                  <a:latin typeface="Calibre" panose="020B0503030202060203" pitchFamily="34" charset="0"/>
                </a:rPr>
                <a:t>Activación de alarmas de evacuación de dos pisos superiores y un piso inferior al piso siniestrado.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latin typeface="Calibre" panose="020B0503030202060203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latin typeface="Calibre" panose="020B0503030202060203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latin typeface="Calibre" panose="020B0503030202060203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59F868-2C6E-480E-9942-684DCE94D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51" y="3741924"/>
              <a:ext cx="0" cy="270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208D32-DEFC-4F44-9916-5AD71C349394}"/>
              </a:ext>
            </a:extLst>
          </p:cNvPr>
          <p:cNvGrpSpPr/>
          <p:nvPr/>
        </p:nvGrpSpPr>
        <p:grpSpPr>
          <a:xfrm>
            <a:off x="3364891" y="2545747"/>
            <a:ext cx="2501122" cy="3145003"/>
            <a:chOff x="3244371" y="3782389"/>
            <a:chExt cx="2413100" cy="2875884"/>
          </a:xfrm>
        </p:grpSpPr>
        <p:sp>
          <p:nvSpPr>
            <p:cNvPr id="23" name="Rectángulo 8">
              <a:extLst>
                <a:ext uri="{FF2B5EF4-FFF2-40B4-BE49-F238E27FC236}">
                  <a16:creationId xmlns:a16="http://schemas.microsoft.com/office/drawing/2014/main" id="{76578600-5E95-4C87-AE0D-9BC445BD91F2}"/>
                </a:ext>
              </a:extLst>
            </p:cNvPr>
            <p:cNvSpPr/>
            <p:nvPr/>
          </p:nvSpPr>
          <p:spPr bwMode="auto">
            <a:xfrm>
              <a:off x="3244371" y="4056672"/>
              <a:ext cx="2413100" cy="26016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b="1" dirty="0">
                  <a:solidFill>
                    <a:srgbClr val="AD2A2A"/>
                  </a:solidFill>
                  <a:latin typeface="Calibre" panose="020B0503030202060203" pitchFamily="34" charset="0"/>
                </a:rPr>
                <a:t>No se usarán los ascensores. </a:t>
              </a:r>
              <a:r>
                <a:rPr lang="es-CL" sz="1100" dirty="0">
                  <a:latin typeface="Calibre" panose="020B0503030202060203" pitchFamily="34" charset="0"/>
                </a:rPr>
                <a:t>El sensor de sismos detendrá los ascensores abriendo las puertas en el piso más próximo al sentido de la marcha. 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s-CL" sz="1100" dirty="0">
                <a:latin typeface="Calibre" panose="020B0503030202060203" pitchFamily="34" charset="0"/>
              </a:endParaRP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latin typeface="Calibre" panose="020B0503030202060203" pitchFamily="34" charset="0"/>
                </a:rPr>
                <a:t>Los ascensores solo podrán ser normalizados por personal técnico.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s-CL" sz="1100" dirty="0">
                <a:latin typeface="Calibre" panose="020B0503030202060203" pitchFamily="34" charset="0"/>
              </a:endParaRP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latin typeface="Calibre" panose="020B0503030202060203" pitchFamily="34" charset="0"/>
                </a:rPr>
                <a:t>No se considera evacuación en Primera instancia. Las personas deben mantenerse en sus zonas de seguridad interna.</a:t>
              </a: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s-CL" sz="1100" dirty="0">
                <a:latin typeface="Calibre" panose="020B0503030202060203" pitchFamily="34" charset="0"/>
              </a:endParaRPr>
            </a:p>
            <a:p>
              <a:pPr marL="228600" indent="-22860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latin typeface="Calibre" panose="020B0503030202060203" pitchFamily="34" charset="0"/>
                </a:rPr>
                <a:t>Una vez pasado el movimiento se deberá verificar las condiciones estructurales y el estado los sistemas del edifico</a:t>
              </a:r>
              <a:r>
                <a:rPr lang="es-CL" sz="1200" dirty="0">
                  <a:latin typeface="Calibre" panose="020B0503030202060203" pitchFamily="34" charset="0"/>
                </a:rPr>
                <a:t>.</a:t>
              </a:r>
              <a:endParaRPr lang="en-GB" sz="1200" dirty="0">
                <a:latin typeface="Calibre" panose="020B0503030202060203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42E26F-FE30-48C2-935E-A65257793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3102" y="3782389"/>
              <a:ext cx="0" cy="263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63C94-CD1F-453D-80AF-7DF78D962C26}"/>
              </a:ext>
            </a:extLst>
          </p:cNvPr>
          <p:cNvCxnSpPr>
            <a:cxnSpLocks/>
          </p:cNvCxnSpPr>
          <p:nvPr/>
        </p:nvCxnSpPr>
        <p:spPr>
          <a:xfrm flipV="1">
            <a:off x="6175691" y="2508308"/>
            <a:ext cx="0" cy="532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8A351D-CE8C-41A9-9641-2897CDB2BB85}"/>
              </a:ext>
            </a:extLst>
          </p:cNvPr>
          <p:cNvGrpSpPr/>
          <p:nvPr/>
        </p:nvGrpSpPr>
        <p:grpSpPr>
          <a:xfrm>
            <a:off x="8892751" y="2545747"/>
            <a:ext cx="2798331" cy="3181277"/>
            <a:chOff x="682282" y="3741924"/>
            <a:chExt cx="2021702" cy="6513895"/>
          </a:xfrm>
        </p:grpSpPr>
        <p:sp>
          <p:nvSpPr>
            <p:cNvPr id="27" name="Rectángulo 8">
              <a:extLst>
                <a:ext uri="{FF2B5EF4-FFF2-40B4-BE49-F238E27FC236}">
                  <a16:creationId xmlns:a16="http://schemas.microsoft.com/office/drawing/2014/main" id="{33DFAB99-D945-4815-91F0-642304B9BCFA}"/>
                </a:ext>
              </a:extLst>
            </p:cNvPr>
            <p:cNvSpPr/>
            <p:nvPr/>
          </p:nvSpPr>
          <p:spPr bwMode="auto">
            <a:xfrm>
              <a:off x="682282" y="4881945"/>
              <a:ext cx="2021702" cy="53738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200" dirty="0">
                  <a:latin typeface="Calibre" panose="020B0503030202060203" pitchFamily="34" charset="0"/>
                </a:rPr>
                <a:t>    </a:t>
              </a:r>
              <a:r>
                <a:rPr lang="es-CL" sz="1200" b="1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Simulacro anual </a:t>
              </a:r>
              <a:endParaRPr lang="es-CL" sz="1200" b="1" dirty="0">
                <a:latin typeface="Calibre" panose="020B0503030202060203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200" dirty="0">
                <a:solidFill>
                  <a:schemeClr val="accent1">
                    <a:lumMod val="75000"/>
                  </a:schemeClr>
                </a:solidFill>
                <a:latin typeface="Calibre" panose="020B0503030202060203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200" b="1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      </a:t>
              </a:r>
              <a:r>
                <a:rPr lang="es-CL" sz="1100" u="sng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Objetivos del simulacro: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	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Observar el desempeño del Plan.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Mantener en constante preparación a las personas.	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Examinar los medios de protección con que cuenta el edificio. 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Comprobar el funcionamiento de los sistemas de alarmas.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Verificar tiempos de parámetros para la evacuación del edificio.</a:t>
              </a:r>
            </a:p>
            <a:p>
              <a:pPr marL="228600" indent="-22860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s-CL" sz="1100" dirty="0">
                  <a:solidFill>
                    <a:schemeClr val="accent1">
                      <a:lumMod val="75000"/>
                    </a:schemeClr>
                  </a:solidFill>
                  <a:latin typeface="Calibre" panose="020B0503030202060203" pitchFamily="34" charset="0"/>
                </a:rPr>
                <a:t>Identificar oportunidades de mejora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latin typeface="Calibre" panose="020B0503030202060203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latin typeface="Calibre" panose="020B0503030202060203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349EB-B83D-47D5-A8CC-49997CD04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51" y="3741924"/>
              <a:ext cx="0" cy="11804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Table 45">
            <a:extLst>
              <a:ext uri="{FF2B5EF4-FFF2-40B4-BE49-F238E27FC236}">
                <a16:creationId xmlns:a16="http://schemas.microsoft.com/office/drawing/2014/main" id="{65BDF156-1CD2-4072-9FE0-B40F9A317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24507"/>
              </p:ext>
            </p:extLst>
          </p:nvPr>
        </p:nvGraphicFramePr>
        <p:xfrm>
          <a:off x="555689" y="2211552"/>
          <a:ext cx="11168060" cy="32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711">
                  <a:extLst>
                    <a:ext uri="{9D8B030D-6E8A-4147-A177-3AD203B41FA5}">
                      <a16:colId xmlns:a16="http://schemas.microsoft.com/office/drawing/2014/main" val="1204262476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661355283"/>
                    </a:ext>
                  </a:extLst>
                </a:gridCol>
                <a:gridCol w="3306996">
                  <a:extLst>
                    <a:ext uri="{9D8B030D-6E8A-4147-A177-3AD203B41FA5}">
                      <a16:colId xmlns:a16="http://schemas.microsoft.com/office/drawing/2014/main" val="4082339145"/>
                    </a:ext>
                  </a:extLst>
                </a:gridCol>
                <a:gridCol w="2550623">
                  <a:extLst>
                    <a:ext uri="{9D8B030D-6E8A-4147-A177-3AD203B41FA5}">
                      <a16:colId xmlns:a16="http://schemas.microsoft.com/office/drawing/2014/main" val="31131421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20495257"/>
                    </a:ext>
                  </a:extLst>
                </a:gridCol>
              </a:tblGrid>
              <a:tr h="3225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INCENDIO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A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SISMO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AMENAZA DE BOMBA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EJERCICOS PROGRAMADOS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31153"/>
                  </a:ext>
                </a:extLst>
              </a:tr>
            </a:tbl>
          </a:graphicData>
        </a:graphic>
      </p:graphicFrame>
      <p:sp>
        <p:nvSpPr>
          <p:cNvPr id="41" name="Rectángulo 8">
            <a:extLst>
              <a:ext uri="{FF2B5EF4-FFF2-40B4-BE49-F238E27FC236}">
                <a16:creationId xmlns:a16="http://schemas.microsoft.com/office/drawing/2014/main" id="{348928EC-02E1-41D7-BB9C-02A1047508AC}"/>
              </a:ext>
            </a:extLst>
          </p:cNvPr>
          <p:cNvSpPr/>
          <p:nvPr/>
        </p:nvSpPr>
        <p:spPr bwMode="auto">
          <a:xfrm>
            <a:off x="6096000" y="3102514"/>
            <a:ext cx="2566766" cy="1623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CL" sz="1100" dirty="0">
                <a:solidFill>
                  <a:schemeClr val="accent6"/>
                </a:solidFill>
                <a:latin typeface="Calibre" panose="020B0503030202060203" pitchFamily="34" charset="0"/>
              </a:rPr>
              <a:t>Se informara a la autoridad competente (GOPE)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s-CL" sz="1100" dirty="0">
              <a:solidFill>
                <a:schemeClr val="accent6"/>
              </a:solidFill>
              <a:latin typeface="Calibre" panose="020B0503030202060203" pitchFamily="34" charset="0"/>
            </a:endParaRP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CL" sz="1100" dirty="0">
                <a:solidFill>
                  <a:schemeClr val="accent6"/>
                </a:solidFill>
                <a:latin typeface="Calibre" panose="020B0503030202060203" pitchFamily="34" charset="0"/>
              </a:rPr>
              <a:t>Se verificarán las vías de evacuación y realizará la evacuación preventiva del inmueble o según indicación de la autoridad competente.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100" dirty="0">
              <a:solidFill>
                <a:schemeClr val="accent6"/>
              </a:solidFill>
              <a:latin typeface="Calibre" panose="020B0503030202060203" pitchFamily="34" charset="0"/>
            </a:endParaRP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 startAt="2"/>
              <a:defRPr/>
            </a:pPr>
            <a:r>
              <a:rPr lang="es-CL" sz="1100" dirty="0">
                <a:solidFill>
                  <a:schemeClr val="accent6"/>
                </a:solidFill>
                <a:latin typeface="Calibre" panose="020B0503030202060203" pitchFamily="34" charset="0"/>
              </a:rPr>
              <a:t>Se informará a los encargados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100" dirty="0">
                <a:solidFill>
                  <a:schemeClr val="accent6"/>
                </a:solidFill>
                <a:latin typeface="Calibre" panose="020B0503030202060203" pitchFamily="34" charset="0"/>
              </a:rPr>
              <a:t>        mediante  clave de comunicación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100" dirty="0">
                <a:solidFill>
                  <a:schemeClr val="accent6"/>
                </a:solidFill>
                <a:latin typeface="Calibre" panose="020B0503030202060203" pitchFamily="34" charset="0"/>
              </a:rPr>
              <a:t>         interna.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200" dirty="0">
              <a:latin typeface="Calibre" panose="020B050303020206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6084FD-2196-427F-AD5A-52D528C4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162" y="5062130"/>
            <a:ext cx="2252441" cy="10894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792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DF8F7BD-B919-45C5-B1D8-FE7B073384D5}"/>
              </a:ext>
            </a:extLst>
          </p:cNvPr>
          <p:cNvSpPr txBox="1"/>
          <p:nvPr/>
        </p:nvSpPr>
        <p:spPr>
          <a:xfrm>
            <a:off x="176212" y="1172561"/>
            <a:ext cx="11839575" cy="61863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200" dirty="0">
              <a:latin typeface="Calibre" panose="020B050303020206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9C1048-ED65-41C8-B794-FF749D6AE5E0}"/>
              </a:ext>
            </a:extLst>
          </p:cNvPr>
          <p:cNvSpPr txBox="1"/>
          <p:nvPr/>
        </p:nvSpPr>
        <p:spPr>
          <a:xfrm>
            <a:off x="742950" y="1583131"/>
            <a:ext cx="11055350" cy="42319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1.  Las instrucciones para la evacuación serán entregadas por los Encargados de la Emergencia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mediante el sistema de audio-evacuación del edificio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2.  Se ordenará de una vez la evacuación de los dos pisos superiores y el piso inferior al siniestro, para luego seguir sucesivamente con los siguientes llamados hasta haber desocupado la totalidad del Edificio.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3.  La evacuación se realizará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a través de la vía de evacuación, hacia la Zona de Seguridad exterior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. 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4.  La evacuación a través de la caja de escaleras se realizará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en fila y usando el pasamanos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5. 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NO SE USARÁN LOS ASCENSORES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; estos quedarán enclavados según protocolo.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6.  Los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Encargados de la Emergencia 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estarán identificados mediante chalecos reflectantes de seguridad para facilitar su identificación.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7"/>
              <a:defRPr/>
            </a:pP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Los </a:t>
            </a:r>
            <a:r>
              <a:rPr lang="es-CL" sz="1400" b="1" dirty="0">
                <a:solidFill>
                  <a:schemeClr val="accent6"/>
                </a:solidFill>
                <a:latin typeface="Calibre" panose="020B0503030202060203" pitchFamily="34" charset="0"/>
              </a:rPr>
              <a:t>Líderes de Evacuación </a:t>
            </a:r>
            <a:r>
              <a:rPr lang="es-CL" sz="1400" dirty="0">
                <a:solidFill>
                  <a:schemeClr val="accent6"/>
                </a:solidFill>
                <a:latin typeface="Calibre" panose="020B0503030202060203" pitchFamily="34" charset="0"/>
              </a:rPr>
              <a:t>usarán chalecos reflectantes de seguridad y la identificación de su piso u oficina para facilitar que el personal a su cargo pueda identificarlo y seguirlos sin dudas ni confusiones entre la multitud.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CF2B95-2748-4874-458A-FB283447FA4F}"/>
              </a:ext>
            </a:extLst>
          </p:cNvPr>
          <p:cNvSpPr txBox="1">
            <a:spLocks/>
          </p:cNvSpPr>
          <p:nvPr/>
        </p:nvSpPr>
        <p:spPr>
          <a:xfrm>
            <a:off x="965200" y="410124"/>
            <a:ext cx="3390900" cy="762437"/>
          </a:xfrm>
          <a:prstGeom prst="rect">
            <a:avLst/>
          </a:prstGeom>
        </p:spPr>
        <p:txBody>
          <a:bodyPr/>
          <a:lstStyle>
            <a:lvl1pPr marL="0" eaLnBrk="1" hangingPunct="1">
              <a:spcBef>
                <a:spcPts val="120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defRPr sz="1600" b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2pPr>
            <a:lvl3pPr marL="0" indent="0" eaLnBrk="1" hangingPunct="1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" indent="-171450" eaLnBrk="1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wissReSansOTLight" panose="04000400000000000000" pitchFamily="82" charset="0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4150" eaLnBrk="1" hangingPunct="1">
              <a:spcBef>
                <a:spcPts val="300"/>
              </a:spcBef>
              <a:spcAft>
                <a:spcPts val="300"/>
              </a:spcAft>
              <a:buFont typeface="SwissReSansOTLight" panose="04000400000000000000" pitchFamily="82" charset="0"/>
              <a:buChar char="–"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eaLnBrk="1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 marL="0" indent="0" eaLnBrk="1" hangingPunct="1">
              <a:spcBef>
                <a:spcPts val="600"/>
              </a:spcBef>
              <a:defRPr sz="105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 marL="0" indent="0" eaLnBrk="1" hangingPunct="1">
              <a:spcBef>
                <a:spcPts val="300"/>
              </a:spcBef>
              <a:spcAft>
                <a:spcPts val="300"/>
              </a:spcAft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eaLnBrk="1" hangingPunct="1">
              <a:spcBef>
                <a:spcPts val="200"/>
              </a:spcBef>
              <a:spcAft>
                <a:spcPts val="200"/>
              </a:spcAft>
              <a:buFont typeface="SwissReSansOTLight" panose="04000400000000000000" pitchFamily="82" charset="0"/>
              <a:buChar char="–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PROTOCOLO DE EVACUACION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68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DF8F7BD-B919-45C5-B1D8-FE7B073384D5}"/>
              </a:ext>
            </a:extLst>
          </p:cNvPr>
          <p:cNvSpPr txBox="1"/>
          <p:nvPr/>
        </p:nvSpPr>
        <p:spPr>
          <a:xfrm>
            <a:off x="176212" y="1144221"/>
            <a:ext cx="11839575" cy="54245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9C1048-ED65-41C8-B794-FF749D6AE5E0}"/>
              </a:ext>
            </a:extLst>
          </p:cNvPr>
          <p:cNvSpPr txBox="1"/>
          <p:nvPr/>
        </p:nvSpPr>
        <p:spPr>
          <a:xfrm>
            <a:off x="342900" y="1848258"/>
            <a:ext cx="11531600" cy="40164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CL" sz="1050" dirty="0">
              <a:latin typeface="Calibre" panose="020B0503030202060203" pitchFamily="34" charset="0"/>
            </a:endParaRPr>
          </a:p>
          <a:p>
            <a:pPr marL="22860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8"/>
              <a:defRPr/>
            </a:pPr>
            <a:r>
              <a:rPr lang="es-CL" sz="1400" dirty="0">
                <a:latin typeface="Calibre" panose="020B0503030202060203" pitchFamily="34" charset="0"/>
              </a:rPr>
              <a:t>  Los Líderes de Evacuación </a:t>
            </a:r>
            <a:r>
              <a:rPr lang="es-CL" sz="1400" b="1" dirty="0">
                <a:latin typeface="Calibre" panose="020B0503030202060203" pitchFamily="34" charset="0"/>
              </a:rPr>
              <a:t>harán una revisión completa </a:t>
            </a:r>
            <a:r>
              <a:rPr lang="es-CL" sz="1400" dirty="0">
                <a:latin typeface="Calibre" panose="020B0503030202060203" pitchFamily="34" charset="0"/>
              </a:rPr>
              <a:t>de su piso antes de abandonarlo, asegurándose que no haya quedado ninguna persona rezagada y  simultáneamente dejarán cerrados aquellos lugares donde se almacene documentación de importancia.</a:t>
            </a:r>
          </a:p>
          <a:p>
            <a:pPr marL="22860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9"/>
              <a:defRPr/>
            </a:pPr>
            <a:r>
              <a:rPr lang="es-CL" sz="1400" dirty="0">
                <a:latin typeface="Calibre" panose="020B0503030202060203" pitchFamily="34" charset="0"/>
              </a:rPr>
              <a:t> Los Líderes de Evacuación </a:t>
            </a:r>
            <a:r>
              <a:rPr lang="es-CL" sz="1400" b="1" dirty="0">
                <a:latin typeface="Calibre" panose="020B0503030202060203" pitchFamily="34" charset="0"/>
              </a:rPr>
              <a:t>comprobarán el estado de las Salidas </a:t>
            </a:r>
            <a:r>
              <a:rPr lang="es-CL" sz="1400" dirty="0">
                <a:latin typeface="Calibre" panose="020B0503030202060203" pitchFamily="34" charset="0"/>
              </a:rPr>
              <a:t>de emergencias y que el ambiente sea favorable, informando al personal de seguridad acerca de cualquier anormalidad.</a:t>
            </a:r>
          </a:p>
          <a:p>
            <a:pPr marL="22860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10"/>
              <a:defRPr/>
            </a:pPr>
            <a:r>
              <a:rPr lang="es-CL" sz="1400" dirty="0">
                <a:latin typeface="Calibre" panose="020B0503030202060203" pitchFamily="34" charset="0"/>
              </a:rPr>
              <a:t>  Las visitas deben </a:t>
            </a:r>
            <a:r>
              <a:rPr lang="es-CL" sz="1400" b="1" dirty="0">
                <a:latin typeface="Calibre" panose="020B0503030202060203" pitchFamily="34" charset="0"/>
              </a:rPr>
              <a:t>salir conjuntamente con el personal a quien visitan </a:t>
            </a:r>
            <a:r>
              <a:rPr lang="es-CL" sz="1400" dirty="0">
                <a:latin typeface="Calibre" panose="020B0503030202060203" pitchFamily="34" charset="0"/>
              </a:rPr>
              <a:t>y según los protocolos internos de cada empresa.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latin typeface="Calibre" panose="020B0503030202060203" pitchFamily="34" charset="0"/>
              </a:rPr>
              <a:t>11.   </a:t>
            </a:r>
            <a:r>
              <a:rPr lang="es-CL" sz="1400" b="1" dirty="0">
                <a:latin typeface="Calibre" panose="020B0503030202060203" pitchFamily="34" charset="0"/>
              </a:rPr>
              <a:t>No se permitirá la entrada ni salida </a:t>
            </a:r>
            <a:r>
              <a:rPr lang="es-CL" sz="1400" dirty="0">
                <a:latin typeface="Calibre" panose="020B0503030202060203" pitchFamily="34" charset="0"/>
              </a:rPr>
              <a:t>de ningún automóvil o persona ajena al control de la emergencia mientras dure la etapa crítica.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latin typeface="Calibre" panose="020B0503030202060203" pitchFamily="34" charset="0"/>
              </a:rPr>
              <a:t>12.   Los Líderes de Evacuación deben procurar que </a:t>
            </a:r>
            <a:r>
              <a:rPr lang="es-CL" sz="1400" b="1" dirty="0">
                <a:latin typeface="Calibre" panose="020B0503030202060203" pitchFamily="34" charset="0"/>
              </a:rPr>
              <a:t>los grupos se mantengan compactos </a:t>
            </a:r>
            <a:r>
              <a:rPr lang="es-CL" sz="1400" dirty="0">
                <a:latin typeface="Calibre" panose="020B0503030202060203" pitchFamily="34" charset="0"/>
              </a:rPr>
              <a:t>durante su desplazamiento y en la Zona de Seguridad.</a:t>
            </a:r>
          </a:p>
          <a:p>
            <a:pPr marL="22860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13"/>
              <a:defRPr/>
            </a:pPr>
            <a:r>
              <a:rPr lang="es-CL" sz="1400" dirty="0">
                <a:latin typeface="Calibre" panose="020B0503030202060203" pitchFamily="34" charset="0"/>
              </a:rPr>
              <a:t>  Una vez reunido el personal en la zona de seguridad, los Líderes deberán </a:t>
            </a:r>
            <a:r>
              <a:rPr lang="es-CL" sz="1400" b="1" dirty="0">
                <a:latin typeface="Calibre" panose="020B0503030202060203" pitchFamily="34" charset="0"/>
              </a:rPr>
              <a:t>hacer un recuento de su personal e informar al Jefe de la emergencia </a:t>
            </a:r>
            <a:r>
              <a:rPr lang="es-CL" sz="1400" dirty="0">
                <a:latin typeface="Calibre" panose="020B0503030202060203" pitchFamily="34" charset="0"/>
              </a:rPr>
              <a:t>sobre 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latin typeface="Calibre" panose="020B0503030202060203" pitchFamily="34" charset="0"/>
              </a:rPr>
              <a:t>        aquellas personas que  se encuentren ausentes al momento de haberse producido la emergencia, así como personal con movilidad reducida o heridos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>
                <a:latin typeface="Calibre" panose="020B0503030202060203" pitchFamily="34" charset="0"/>
              </a:rPr>
              <a:t>        que requieran ser informados a personal  de bomberos para su rescate.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050" dirty="0">
              <a:latin typeface="Calibre" panose="020B0503030202060203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3A4EA3-284F-AE8A-905E-BC8AAED0FC59}"/>
              </a:ext>
            </a:extLst>
          </p:cNvPr>
          <p:cNvSpPr txBox="1">
            <a:spLocks/>
          </p:cNvSpPr>
          <p:nvPr/>
        </p:nvSpPr>
        <p:spPr>
          <a:xfrm>
            <a:off x="965200" y="410124"/>
            <a:ext cx="3390900" cy="762437"/>
          </a:xfrm>
          <a:prstGeom prst="rect">
            <a:avLst/>
          </a:prstGeom>
        </p:spPr>
        <p:txBody>
          <a:bodyPr/>
          <a:lstStyle>
            <a:lvl1pPr marL="0" eaLnBrk="1" hangingPunct="1">
              <a:spcBef>
                <a:spcPts val="120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defRPr sz="1600" b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2pPr>
            <a:lvl3pPr marL="0" indent="0" eaLnBrk="1" hangingPunct="1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" indent="-171450" eaLnBrk="1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wissReSansOTLight" panose="04000400000000000000" pitchFamily="82" charset="0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4150" eaLnBrk="1" hangingPunct="1">
              <a:spcBef>
                <a:spcPts val="300"/>
              </a:spcBef>
              <a:spcAft>
                <a:spcPts val="300"/>
              </a:spcAft>
              <a:buFont typeface="SwissReSansOTLight" panose="04000400000000000000" pitchFamily="82" charset="0"/>
              <a:buChar char="–"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eaLnBrk="1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 marL="0" indent="0" eaLnBrk="1" hangingPunct="1">
              <a:spcBef>
                <a:spcPts val="600"/>
              </a:spcBef>
              <a:defRPr sz="105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 marL="0" indent="0" eaLnBrk="1" hangingPunct="1">
              <a:spcBef>
                <a:spcPts val="300"/>
              </a:spcBef>
              <a:spcAft>
                <a:spcPts val="300"/>
              </a:spcAft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eaLnBrk="1" hangingPunct="1">
              <a:spcBef>
                <a:spcPts val="200"/>
              </a:spcBef>
              <a:spcAft>
                <a:spcPts val="200"/>
              </a:spcAft>
              <a:buFont typeface="SwissReSansOTLight" panose="04000400000000000000" pitchFamily="82" charset="0"/>
              <a:buChar char="–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PROTOCOLO DE EVACUACION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87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7ABAFE-221D-50CF-684F-895022C1AEC0}"/>
              </a:ext>
            </a:extLst>
          </p:cNvPr>
          <p:cNvSpPr txBox="1"/>
          <p:nvPr/>
        </p:nvSpPr>
        <p:spPr>
          <a:xfrm>
            <a:off x="882650" y="2465854"/>
            <a:ext cx="10426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CL" sz="2000" b="1" dirty="0">
                <a:solidFill>
                  <a:srgbClr val="435254"/>
                </a:solidFill>
                <a:effectLst/>
                <a:latin typeface="Calibre" panose="020B0503030202060203" pitchFamily="34" charset="0"/>
                <a:ea typeface="Calibre" panose="020B0503030202060203" pitchFamily="34" charset="0"/>
              </a:rPr>
              <a:t>1. Con todo, las personas deberán interrumpir sus labores y, de ser necesario, abandonar el lugar cuando considere, por motivos razonables, que continuar con ellas implica un riesgo grave e inminente para su vida o salud. </a:t>
            </a:r>
            <a:endParaRPr lang="es-CL" sz="2000" b="1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6903-E873-DFC6-2A1A-C2E59C5C7588}"/>
              </a:ext>
            </a:extLst>
          </p:cNvPr>
          <p:cNvSpPr txBox="1"/>
          <p:nvPr/>
        </p:nvSpPr>
        <p:spPr>
          <a:xfrm>
            <a:off x="882650" y="1359357"/>
            <a:ext cx="60960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</a:rPr>
              <a:t>PROTOCOLO DE EVACUACION </a:t>
            </a:r>
            <a:endParaRPr lang="es-CL" sz="1050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13B1B1-1243-F574-D4D1-5DCA84541F51}"/>
              </a:ext>
            </a:extLst>
          </p:cNvPr>
          <p:cNvSpPr txBox="1"/>
          <p:nvPr/>
        </p:nvSpPr>
        <p:spPr>
          <a:xfrm>
            <a:off x="882650" y="4029010"/>
            <a:ext cx="1042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tabLst>
                <a:tab pos="914400" algn="l"/>
                <a:tab pos="449580" algn="l"/>
              </a:tabLst>
            </a:pPr>
            <a:r>
              <a:rPr lang="es-CL" sz="2000" b="1" dirty="0">
                <a:solidFill>
                  <a:srgbClr val="435254"/>
                </a:solidFill>
                <a:latin typeface="Calibre" panose="020B0503030202060203" pitchFamily="34" charset="0"/>
              </a:rPr>
              <a:t>2. El retorno se iniciará cuando las autoridades responsables indiquen que es seguro hacerlo.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D73DDE-B285-0712-384A-CC32544987C3}"/>
              </a:ext>
            </a:extLst>
          </p:cNvPr>
          <p:cNvSpPr txBox="1"/>
          <p:nvPr/>
        </p:nvSpPr>
        <p:spPr>
          <a:xfrm>
            <a:off x="882650" y="5222835"/>
            <a:ext cx="1042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tabLst>
                <a:tab pos="914400" algn="l"/>
                <a:tab pos="449580" algn="l"/>
              </a:tabLst>
            </a:pPr>
            <a:r>
              <a:rPr lang="es-CL" sz="2400" b="1" dirty="0">
                <a:solidFill>
                  <a:srgbClr val="435254"/>
                </a:solidFill>
                <a:latin typeface="Calibre" panose="020B0503030202060203" pitchFamily="34" charset="0"/>
              </a:rPr>
              <a:t>3</a:t>
            </a:r>
            <a:r>
              <a:rPr lang="es-CL" sz="2000" b="1" dirty="0">
                <a:solidFill>
                  <a:srgbClr val="435254"/>
                </a:solidFill>
                <a:latin typeface="Calibre" panose="020B0503030202060203" pitchFamily="34" charset="0"/>
              </a:rPr>
              <a:t>. La decisión de un retiro de los trabajadores a su domicilio corresponderá a  cada empresa.</a:t>
            </a:r>
            <a:endParaRPr lang="es-CL" sz="2400" b="1" dirty="0">
              <a:solidFill>
                <a:srgbClr val="435254"/>
              </a:solidFill>
              <a:latin typeface="Calibr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0C206D-5CAB-4B4C-AC18-E18F6E15CF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6" y="839908"/>
            <a:ext cx="1939924" cy="4779963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GB" sz="1600" dirty="0">
                <a:solidFill>
                  <a:schemeClr val="accent3">
                    <a:lumMod val="10000"/>
                  </a:schemeClr>
                </a:solidFill>
              </a:rPr>
              <a:t>Zona de </a:t>
            </a:r>
            <a:r>
              <a:rPr lang="en-GB" sz="1600" dirty="0" err="1">
                <a:solidFill>
                  <a:schemeClr val="accent3">
                    <a:lumMod val="10000"/>
                  </a:schemeClr>
                </a:solidFill>
              </a:rPr>
              <a:t>Seguridad</a:t>
            </a:r>
            <a:endParaRPr lang="en-GB" sz="1600" dirty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spcAft>
                <a:spcPts val="0"/>
              </a:spcAft>
            </a:pPr>
            <a:endParaRPr lang="en-GB" noProof="0" dirty="0"/>
          </a:p>
          <a:p>
            <a:pPr lvl="1">
              <a:spcAft>
                <a:spcPts val="0"/>
              </a:spcAft>
            </a:pPr>
            <a:endParaRPr lang="en-GB" dirty="0"/>
          </a:p>
          <a:p>
            <a:pPr lvl="1">
              <a:spcAft>
                <a:spcPts val="0"/>
              </a:spcAft>
            </a:pPr>
            <a:endParaRPr lang="en-GB" noProof="0" dirty="0"/>
          </a:p>
          <a:p>
            <a:pPr lvl="1">
              <a:spcAft>
                <a:spcPts val="0"/>
              </a:spcAft>
            </a:pPr>
            <a:endParaRPr lang="en-GB" noProof="0" dirty="0"/>
          </a:p>
          <a:p>
            <a:pPr lvl="2" algn="just">
              <a:spcAft>
                <a:spcPts val="0"/>
              </a:spcAft>
            </a:pPr>
            <a:r>
              <a:rPr lang="en-GB" dirty="0"/>
              <a:t>                </a:t>
            </a:r>
            <a:r>
              <a:rPr lang="es-CL" sz="1000" dirty="0">
                <a:effectLst/>
                <a:latin typeface="Calibre" panose="020B0503030202060203"/>
                <a:ea typeface="Calibre" panose="020B0503030202060203"/>
                <a:cs typeface="Times New Roman" panose="02020603050405020304" pitchFamily="18" charset="0"/>
              </a:rPr>
              <a:t>ZONA PRINCIPAL (A) </a:t>
            </a:r>
          </a:p>
          <a:p>
            <a:pPr lvl="2" algn="just">
              <a:spcAft>
                <a:spcPts val="0"/>
              </a:spcAft>
            </a:pPr>
            <a:endParaRPr lang="es-CL" sz="1000" noProof="0" dirty="0">
              <a:highlight>
                <a:srgbClr val="FFFF00"/>
              </a:highlight>
              <a:latin typeface="Calibre" panose="020B0503030202060203"/>
              <a:cs typeface="Times New Roman" panose="02020603050405020304" pitchFamily="18" charset="0"/>
            </a:endParaRPr>
          </a:p>
          <a:p>
            <a:pPr lvl="2" algn="just">
              <a:spcAft>
                <a:spcPts val="0"/>
              </a:spcAft>
            </a:pPr>
            <a:endParaRPr lang="es-CL" sz="1000" dirty="0">
              <a:highlight>
                <a:srgbClr val="FFFF00"/>
              </a:highlight>
              <a:latin typeface="Calibre" panose="020B0503030202060203"/>
              <a:cs typeface="Times New Roman" panose="02020603050405020304" pitchFamily="18" charset="0"/>
            </a:endParaRPr>
          </a:p>
          <a:p>
            <a:pPr lvl="2" algn="just">
              <a:spcAft>
                <a:spcPts val="0"/>
              </a:spcAft>
            </a:pPr>
            <a:endParaRPr lang="es-CL" sz="1000" noProof="0" dirty="0">
              <a:highlight>
                <a:srgbClr val="FFFF00"/>
              </a:highlight>
              <a:latin typeface="Calibre" panose="020B0503030202060203"/>
              <a:cs typeface="Times New Roman" panose="02020603050405020304" pitchFamily="18" charset="0"/>
            </a:endParaRPr>
          </a:p>
          <a:p>
            <a:pPr lvl="2" algn="just">
              <a:spcAft>
                <a:spcPts val="0"/>
              </a:spcAft>
            </a:pPr>
            <a:r>
              <a:rPr lang="es-CL" sz="1800" dirty="0">
                <a:effectLst/>
                <a:latin typeface="Calibre" panose="020B0503030202060203"/>
                <a:ea typeface="Calibre" panose="020B0503030202060203"/>
                <a:cs typeface="Times New Roman" panose="02020603050405020304" pitchFamily="18" charset="0"/>
              </a:rPr>
              <a:t>        </a:t>
            </a:r>
            <a:r>
              <a:rPr lang="es-CL" sz="1000" dirty="0">
                <a:latin typeface="Calibre" panose="020B0503030202060203"/>
                <a:cs typeface="Times New Roman" panose="02020603050405020304" pitchFamily="18" charset="0"/>
              </a:rPr>
              <a:t>ZONA ALTERNATIVA (B)</a:t>
            </a:r>
            <a:endParaRPr lang="en-GB" sz="1000" dirty="0">
              <a:latin typeface="Calibre" panose="020B0503030202060203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F479C5-C933-4470-A684-D29437278C3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1282700"/>
            <a:ext cx="8480424" cy="448310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36A1C8BA-002F-4F34-8226-41FD0E8A10CF}"/>
              </a:ext>
            </a:extLst>
          </p:cNvPr>
          <p:cNvSpPr txBox="1"/>
          <p:nvPr/>
        </p:nvSpPr>
        <p:spPr>
          <a:xfrm>
            <a:off x="2560639" y="6143626"/>
            <a:ext cx="912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/>
              <a:t>https://www.bing.com/</a:t>
            </a:r>
            <a:endParaRPr lang="es-CL" sz="1200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D5B36718-AD1B-FBDA-8D1D-5BA9AD73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6" y="1835468"/>
            <a:ext cx="379730" cy="88265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L"/>
          </a:p>
        </p:txBody>
      </p: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BADA6EF6-D941-A152-2D04-772C4453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1" y="2546668"/>
            <a:ext cx="418465" cy="88265"/>
          </a:xfrm>
          <a:prstGeom prst="flowChartProcess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00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40004-1465-4E57-857D-B6737790C7A2}"/>
              </a:ext>
            </a:extLst>
          </p:cNvPr>
          <p:cNvSpPr txBox="1"/>
          <p:nvPr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CEB8F-A863-44EA-890D-7AF8407575E0}"/>
              </a:ext>
            </a:extLst>
          </p:cNvPr>
          <p:cNvSpPr txBox="1"/>
          <p:nvPr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28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E00B70-77EC-4E53-9801-A23BD460B5FC}"/>
              </a:ext>
            </a:extLst>
          </p:cNvPr>
          <p:cNvSpPr txBox="1"/>
          <p:nvPr/>
        </p:nvSpPr>
        <p:spPr>
          <a:xfrm>
            <a:off x="518991" y="6362700"/>
            <a:ext cx="10872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Fotografía Zona de Seguridad</a:t>
            </a:r>
          </a:p>
        </p:txBody>
      </p:sp>
      <p:pic>
        <p:nvPicPr>
          <p:cNvPr id="8" name="Marcador de posición de imagen 7" descr="Calle de una ciudad&#10;&#10;Descripción generada automáticamente">
            <a:extLst>
              <a:ext uri="{FF2B5EF4-FFF2-40B4-BE49-F238E27FC236}">
                <a16:creationId xmlns:a16="http://schemas.microsoft.com/office/drawing/2014/main" id="{BE77F888-985B-3045-DAA7-6FC8A2BE36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b="12524"/>
          <a:stretch>
            <a:fillRect/>
          </a:stretch>
        </p:blipFill>
        <p:spPr/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E4272F-2729-40D0-9E7C-DF770A8200B4}"/>
              </a:ext>
            </a:extLst>
          </p:cNvPr>
          <p:cNvSpPr txBox="1"/>
          <p:nvPr/>
        </p:nvSpPr>
        <p:spPr>
          <a:xfrm>
            <a:off x="7039429" y="6183086"/>
            <a:ext cx="463358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APOQUINDO /AUGUSTO LEGUIA SUR</a:t>
            </a:r>
          </a:p>
        </p:txBody>
      </p:sp>
    </p:spTree>
    <p:extLst>
      <p:ext uri="{BB962C8B-B14F-4D97-AF65-F5344CB8AC3E}">
        <p14:creationId xmlns:p14="http://schemas.microsoft.com/office/powerpoint/2010/main" val="69053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40004-1465-4E57-857D-B6737790C7A2}"/>
              </a:ext>
            </a:extLst>
          </p:cNvPr>
          <p:cNvSpPr txBox="1"/>
          <p:nvPr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CEB8F-A863-44EA-890D-7AF8407575E0}"/>
              </a:ext>
            </a:extLst>
          </p:cNvPr>
          <p:cNvSpPr txBox="1"/>
          <p:nvPr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29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E00B70-77EC-4E53-9801-A23BD460B5FC}"/>
              </a:ext>
            </a:extLst>
          </p:cNvPr>
          <p:cNvSpPr txBox="1"/>
          <p:nvPr/>
        </p:nvSpPr>
        <p:spPr>
          <a:xfrm>
            <a:off x="518991" y="6362700"/>
            <a:ext cx="10872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Fotografía Zona de Seguridad</a:t>
            </a:r>
          </a:p>
        </p:txBody>
      </p:sp>
      <p:pic>
        <p:nvPicPr>
          <p:cNvPr id="8" name="Marcador de posición de imagen 7" descr="Personas caminando en un parque&#10;&#10;Descripción generada automáticamente con confianza baja">
            <a:extLst>
              <a:ext uri="{FF2B5EF4-FFF2-40B4-BE49-F238E27FC236}">
                <a16:creationId xmlns:a16="http://schemas.microsoft.com/office/drawing/2014/main" id="{A06C5CA6-C326-37DE-0F1F-2F2FBDE2B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b="12524"/>
          <a:stretch>
            <a:fillRect/>
          </a:stretch>
        </p:blipFill>
        <p:spPr/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E90AFAA-90BE-5A45-A9D2-EE28C1914C3C}"/>
              </a:ext>
            </a:extLst>
          </p:cNvPr>
          <p:cNvSpPr txBox="1"/>
          <p:nvPr/>
        </p:nvSpPr>
        <p:spPr>
          <a:xfrm>
            <a:off x="7445829" y="6052457"/>
            <a:ext cx="349794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BOSQUE SUR / NAPOLEON</a:t>
            </a:r>
          </a:p>
        </p:txBody>
      </p:sp>
    </p:spTree>
    <p:extLst>
      <p:ext uri="{BB962C8B-B14F-4D97-AF65-F5344CB8AC3E}">
        <p14:creationId xmlns:p14="http://schemas.microsoft.com/office/powerpoint/2010/main" val="24986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61D1-DCDF-4F65-9652-DA81207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61" y="3376613"/>
            <a:ext cx="3133489" cy="726893"/>
          </a:xfrm>
        </p:spPr>
        <p:txBody>
          <a:bodyPr/>
          <a:lstStyle/>
          <a:p>
            <a:r>
              <a:rPr lang="en-GB" dirty="0"/>
              <a:t>Marco Legal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F9EC9-6E61-4FD1-B8F7-7DAC701AB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5110B5-3612-4A4E-AC41-4A70473BF2C0}"/>
              </a:ext>
            </a:extLst>
          </p:cNvPr>
          <p:cNvSpPr txBox="1"/>
          <p:nvPr/>
        </p:nvSpPr>
        <p:spPr>
          <a:xfrm>
            <a:off x="4795838" y="859065"/>
            <a:ext cx="658177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Artículo 40° de la Ley N° 21.442 de Copropiedad Inmobiliaria</a:t>
            </a:r>
            <a:r>
              <a:rPr lang="es-CL" sz="2400" dirty="0">
                <a:solidFill>
                  <a:schemeClr val="bg1"/>
                </a:solidFill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s-CL" sz="2400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“Todo condominio deberá tener un plan de emergencia ante siniestros o emergencias, tales como incendios, terremotos, u otros eventos que puedan dañar a las personas, a las unidades y/o a los bienes de dominio común del condominio”. </a:t>
            </a:r>
          </a:p>
          <a:p>
            <a:pPr algn="just"/>
            <a:endParaRPr lang="es-CL" sz="2400" dirty="0">
              <a:solidFill>
                <a:schemeClr val="bg1"/>
              </a:solidFill>
              <a:effectLst/>
              <a:latin typeface="Calibre" panose="020B0503030202060203" pitchFamily="34" charset="0"/>
              <a:ea typeface="Calibre" panose="020B050303020206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b="1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El Plan de emergencia y evacuación o Plan de Respuesta, </a:t>
            </a:r>
            <a:r>
              <a:rPr lang="es-CL" sz="2000" b="1" dirty="0">
                <a:solidFill>
                  <a:schemeClr val="bg1"/>
                </a:solidFill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incluye</a:t>
            </a:r>
            <a:r>
              <a:rPr lang="es-CL" sz="2000" b="1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Calibre" panose="020B0503030202060203" pitchFamily="34" charset="0"/>
                <a:cs typeface="Times New Roman" panose="02020603050405020304" pitchFamily="18" charset="0"/>
              </a:rPr>
              <a:t> las acciones a tomar antes, durante y después del siniestro o emergencia, con especial énfasis en la alerta temprana y los procedimientos de evacuación ante incendios.</a:t>
            </a: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70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C1DE-E25C-43D9-B9E0-D0731399125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Version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51C32-FBFB-47C1-A5D6-5F6FA1F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547813"/>
            <a:ext cx="2970212" cy="1930400"/>
          </a:xfrm>
        </p:spPr>
        <p:txBody>
          <a:bodyPr/>
          <a:lstStyle/>
          <a:p>
            <a:r>
              <a:rPr lang="en-GB" dirty="0"/>
              <a:t>Plan de Emergencias y Evacuación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CA4E-69E0-4122-BABE-D09591337E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Comunidad </a:t>
            </a:r>
            <a:r>
              <a:rPr lang="pt-BR" dirty="0" err="1"/>
              <a:t>Edificio</a:t>
            </a:r>
            <a:r>
              <a:rPr lang="pt-BR" dirty="0"/>
              <a:t> </a:t>
            </a:r>
            <a:r>
              <a:rPr lang="pt-BR" dirty="0" err="1"/>
              <a:t>Apoquindo</a:t>
            </a:r>
            <a:r>
              <a:rPr lang="pt-BR" dirty="0"/>
              <a:t> 2929</a:t>
            </a:r>
            <a:endParaRPr lang="en-GB" dirty="0"/>
          </a:p>
        </p:txBody>
      </p:sp>
      <p:pic>
        <p:nvPicPr>
          <p:cNvPr id="8" name="Marcador de posición de imagen 7" descr="Imagen que contiene interior, silla, bicicleta, tabla&#10;&#10;Descripción generada automáticamente">
            <a:extLst>
              <a:ext uri="{FF2B5EF4-FFF2-40B4-BE49-F238E27FC236}">
                <a16:creationId xmlns:a16="http://schemas.microsoft.com/office/drawing/2014/main" id="{2917AB5F-6056-9E85-761E-6699E50695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5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Recursos Humanos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2406-90FF-4322-9E05-97007C65B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0A7101-73D7-466E-892E-99275E292F56}"/>
              </a:ext>
            </a:extLst>
          </p:cNvPr>
          <p:cNvGrpSpPr/>
          <p:nvPr/>
        </p:nvGrpSpPr>
        <p:grpSpPr>
          <a:xfrm>
            <a:off x="3324224" y="3669870"/>
            <a:ext cx="7054478" cy="1841218"/>
            <a:chOff x="0" y="1583"/>
            <a:chExt cx="6315075" cy="842967"/>
          </a:xfrm>
        </p:grpSpPr>
        <p:sp>
          <p:nvSpPr>
            <p:cNvPr id="6" name="object 26">
              <a:extLst>
                <a:ext uri="{FF2B5EF4-FFF2-40B4-BE49-F238E27FC236}">
                  <a16:creationId xmlns:a16="http://schemas.microsoft.com/office/drawing/2014/main" id="{C2785A8E-6DCD-4C6E-809C-F389278849DA}"/>
                </a:ext>
              </a:extLst>
            </p:cNvPr>
            <p:cNvSpPr txBox="1"/>
            <p:nvPr/>
          </p:nvSpPr>
          <p:spPr>
            <a:xfrm>
              <a:off x="3225800" y="234950"/>
              <a:ext cx="3089275" cy="15049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595"/>
                </a:spcAft>
              </a:pPr>
              <a:r>
                <a:rPr lang="es-CL" sz="1000" b="1" kern="1200">
                  <a:solidFill>
                    <a:srgbClr val="FFFFFF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 Bk BT" panose="020B0502020204020303" pitchFamily="34" charset="0"/>
                </a:rPr>
                <a:t>APOYO EXTERNO</a:t>
              </a:r>
              <a:endParaRPr lang="es-CL" sz="100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EF2A4B21-B121-4B9B-BA1C-807E2D92B52C}"/>
                </a:ext>
              </a:extLst>
            </p:cNvPr>
            <p:cNvSpPr txBox="1"/>
            <p:nvPr/>
          </p:nvSpPr>
          <p:spPr>
            <a:xfrm>
              <a:off x="0" y="1583"/>
              <a:ext cx="3089275" cy="1504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595"/>
                </a:spcAft>
              </a:pPr>
              <a:r>
                <a:rPr lang="es-CL" sz="1000" b="1" kern="1200" dirty="0">
                  <a:solidFill>
                    <a:srgbClr val="FFFFFF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 Bk BT" panose="020B0502020204020303" pitchFamily="34" charset="0"/>
                </a:rPr>
                <a:t>ASISTENTE DE OPERACIONES</a:t>
              </a:r>
              <a:endParaRPr lang="es-CL" sz="1000" dirty="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841F48BD-98F8-437A-A68F-280C5FF6EBB8}"/>
                </a:ext>
              </a:extLst>
            </p:cNvPr>
            <p:cNvSpPr txBox="1"/>
            <p:nvPr/>
          </p:nvSpPr>
          <p:spPr>
            <a:xfrm>
              <a:off x="0" y="234950"/>
              <a:ext cx="3089275" cy="15049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595"/>
                </a:spcAft>
              </a:pPr>
              <a:r>
                <a:rPr lang="es-CL" sz="1000" b="1" kern="1200">
                  <a:solidFill>
                    <a:srgbClr val="FFFFFF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 Bk BT" panose="020B0502020204020303" pitchFamily="34" charset="0"/>
                </a:rPr>
                <a:t>APOYO INTERNO</a:t>
              </a:r>
              <a:endParaRPr lang="es-CL" sz="100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42C5E4B2-2250-487F-95E9-D57D3D7CA59D}"/>
                </a:ext>
              </a:extLst>
            </p:cNvPr>
            <p:cNvSpPr txBox="1"/>
            <p:nvPr/>
          </p:nvSpPr>
          <p:spPr>
            <a:xfrm>
              <a:off x="0" y="520700"/>
              <a:ext cx="717550" cy="32385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 dirty="0">
                  <a:solidFill>
                    <a:srgbClr val="435254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OPERADOR </a:t>
              </a:r>
              <a:endParaRPr lang="es-CL" sz="1000" dirty="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9894DF8E-9AD9-4E91-810A-985D61CADB6D}"/>
                </a:ext>
              </a:extLst>
            </p:cNvPr>
            <p:cNvSpPr txBox="1"/>
            <p:nvPr/>
          </p:nvSpPr>
          <p:spPr>
            <a:xfrm>
              <a:off x="827087" y="520700"/>
              <a:ext cx="717550" cy="32385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>
                  <a:solidFill>
                    <a:srgbClr val="435254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GUARDIAS</a:t>
              </a:r>
              <a:r>
                <a:rPr lang="es-CL" sz="1000" b="1" kern="1200">
                  <a:solidFill>
                    <a:srgbClr val="435254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 </a:t>
              </a:r>
              <a:endParaRPr lang="es-CL" sz="100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C7991E2-798E-4DFE-B97E-A92E48126B9D}"/>
                </a:ext>
              </a:extLst>
            </p:cNvPr>
            <p:cNvSpPr txBox="1"/>
            <p:nvPr/>
          </p:nvSpPr>
          <p:spPr>
            <a:xfrm>
              <a:off x="1654174" y="520699"/>
              <a:ext cx="717550" cy="32385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>
                  <a:solidFill>
                    <a:srgbClr val="435254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LÍDERES DE EVACUACIÓN</a:t>
              </a:r>
              <a:endParaRPr lang="es-CL" sz="100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A910F24-AAEA-4DF0-9369-F1E1CAAE435C}"/>
                </a:ext>
              </a:extLst>
            </p:cNvPr>
            <p:cNvSpPr txBox="1"/>
            <p:nvPr/>
          </p:nvSpPr>
          <p:spPr>
            <a:xfrm>
              <a:off x="5597524" y="520700"/>
              <a:ext cx="717550" cy="323850"/>
            </a:xfrm>
            <a:prstGeom prst="rect">
              <a:avLst/>
            </a:prstGeom>
            <a:solidFill>
              <a:srgbClr val="AD2A2A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 dirty="0">
                  <a:solidFill>
                    <a:schemeClr val="bg1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AMBULANCIAS</a:t>
              </a:r>
              <a:endParaRPr lang="es-CL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27C7EBBA-F9FB-4DD2-978D-7BD74D96CC0B}"/>
                </a:ext>
              </a:extLst>
            </p:cNvPr>
            <p:cNvSpPr txBox="1"/>
            <p:nvPr/>
          </p:nvSpPr>
          <p:spPr>
            <a:xfrm>
              <a:off x="4019550" y="520700"/>
              <a:ext cx="717550" cy="323850"/>
            </a:xfrm>
            <a:prstGeom prst="rect">
              <a:avLst/>
            </a:prstGeom>
            <a:solidFill>
              <a:srgbClr val="AD2A2A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 dirty="0">
                  <a:solidFill>
                    <a:schemeClr val="bg1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BOMBEROS</a:t>
              </a:r>
              <a:endParaRPr lang="es-CL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9B35FDB3-D886-4AF0-BDAD-185A6A90D103}"/>
                </a:ext>
              </a:extLst>
            </p:cNvPr>
            <p:cNvSpPr txBox="1"/>
            <p:nvPr/>
          </p:nvSpPr>
          <p:spPr>
            <a:xfrm>
              <a:off x="4813300" y="520700"/>
              <a:ext cx="717550" cy="323850"/>
            </a:xfrm>
            <a:prstGeom prst="rect">
              <a:avLst/>
            </a:prstGeom>
            <a:solidFill>
              <a:srgbClr val="AD2A2A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 dirty="0">
                  <a:solidFill>
                    <a:schemeClr val="bg1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CARABINEROS</a:t>
              </a:r>
              <a:r>
                <a:rPr lang="es-CL" sz="1000" b="1" kern="1200" dirty="0">
                  <a:solidFill>
                    <a:srgbClr val="435254"/>
                  </a:solidFill>
                  <a:effectLst/>
                  <a:latin typeface="Calibre Semibold" panose="020B0703030202060203" pitchFamily="34" charset="0"/>
                  <a:ea typeface="Calibre" panose="020B0503030202060203" pitchFamily="34" charset="0"/>
                  <a:cs typeface="FuturaBT-Medium"/>
                </a:rPr>
                <a:t> </a:t>
              </a:r>
              <a:endParaRPr lang="es-CL" sz="1000" dirty="0"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A4377AA-3CED-4B56-8BCB-2CDAF1C658A4}"/>
                </a:ext>
              </a:extLst>
            </p:cNvPr>
            <p:cNvSpPr txBox="1"/>
            <p:nvPr/>
          </p:nvSpPr>
          <p:spPr>
            <a:xfrm>
              <a:off x="3231493" y="520700"/>
              <a:ext cx="717550" cy="323850"/>
            </a:xfrm>
            <a:prstGeom prst="rect">
              <a:avLst/>
            </a:prstGeom>
            <a:solidFill>
              <a:srgbClr val="AD2A2A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marL="8890" algn="ctr">
                <a:spcBef>
                  <a:spcPts val="90"/>
                </a:spcBef>
                <a:spcAft>
                  <a:spcPts val="0"/>
                </a:spcAft>
              </a:pPr>
              <a:r>
                <a:rPr lang="es-CL" sz="700" b="1" kern="1200" dirty="0">
                  <a:solidFill>
                    <a:schemeClr val="bg1"/>
                  </a:solidFill>
                  <a:latin typeface="Calibre Semibold" panose="020B0703030202060203" pitchFamily="34" charset="0"/>
                  <a:ea typeface="Calibre" panose="020B0503030202060203" pitchFamily="34" charset="0"/>
                </a:rPr>
                <a:t>PROVEEDORES DE SERVICIOS</a:t>
              </a:r>
              <a:endParaRPr lang="es-CL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e" panose="020B0503030202060203" pitchFamily="34" charset="0"/>
              </a:endParaRPr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B81A0654-9EFD-4E10-B6E0-36248E698530}"/>
              </a:ext>
            </a:extLst>
          </p:cNvPr>
          <p:cNvSpPr txBox="1"/>
          <p:nvPr/>
        </p:nvSpPr>
        <p:spPr>
          <a:xfrm>
            <a:off x="3324225" y="3115661"/>
            <a:ext cx="7054478" cy="2780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</a:pPr>
            <a:r>
              <a:rPr lang="es-CL" sz="1000" b="1" kern="1200">
                <a:solidFill>
                  <a:srgbClr val="FFFFFF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  <a:cs typeface="FuturaBT-Medium"/>
              </a:rPr>
              <a:t>JEFE DE OPERACIONES</a:t>
            </a:r>
            <a:endParaRPr lang="es-CL" sz="100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5381F273-0A8E-44BE-BBDE-2898BAC0E3C6}"/>
              </a:ext>
            </a:extLst>
          </p:cNvPr>
          <p:cNvSpPr txBox="1"/>
          <p:nvPr/>
        </p:nvSpPr>
        <p:spPr>
          <a:xfrm>
            <a:off x="3324225" y="2412464"/>
            <a:ext cx="7054477" cy="2780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</a:pPr>
            <a:r>
              <a:rPr lang="es-CL" sz="1000" b="1" kern="1200" dirty="0">
                <a:solidFill>
                  <a:srgbClr val="FFFFFF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  <a:cs typeface="FuturaBT-Medium"/>
              </a:rPr>
              <a:t>COMITÉ PARA LA </a:t>
            </a:r>
            <a:r>
              <a:rPr lang="es-CL" sz="1000" b="1" kern="1200" dirty="0">
                <a:solidFill>
                  <a:srgbClr val="FFFFFF"/>
                </a:solidFill>
                <a:latin typeface="Calibre Semibold" panose="020B0703030202060203" pitchFamily="34" charset="0"/>
                <a:ea typeface="Calibre" panose="020B0503030202060203" pitchFamily="34" charset="0"/>
                <a:cs typeface="FuturaBT-Medium"/>
              </a:rPr>
              <a:t>GESTION DE RIESGO DE DESASTRES</a:t>
            </a:r>
            <a:r>
              <a:rPr lang="es-CL" sz="1000" b="1" kern="1200" dirty="0">
                <a:solidFill>
                  <a:srgbClr val="FFFFFF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  <a:cs typeface="FuturaBT-Medium"/>
              </a:rPr>
              <a:t> </a:t>
            </a:r>
            <a:endParaRPr lang="es-CL" sz="1000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74B0589-FBAF-4C89-B1BD-7A5797FB3B76}"/>
              </a:ext>
            </a:extLst>
          </p:cNvPr>
          <p:cNvSpPr txBox="1"/>
          <p:nvPr/>
        </p:nvSpPr>
        <p:spPr>
          <a:xfrm>
            <a:off x="3324225" y="1457275"/>
            <a:ext cx="7054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e" panose="020B0503030202060203" pitchFamily="34" charset="0"/>
              </a:rPr>
              <a:t>Organigrama jerárquico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24D836-1208-42C1-82BD-03CD4E96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479" y="1096538"/>
            <a:ext cx="7260544" cy="1179512"/>
          </a:xfrm>
        </p:spPr>
        <p:txBody>
          <a:bodyPr/>
          <a:lstStyle/>
          <a:p>
            <a:pPr algn="r"/>
            <a:r>
              <a:rPr lang="es-CL" dirty="0"/>
              <a:t>Comité para la Gestión de Riesgos de Desastres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DAB857-2E87-44EB-9C18-518EEDC272C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512773" y="2081114"/>
            <a:ext cx="2043854" cy="1069866"/>
          </a:xfrm>
        </p:spPr>
        <p:txBody>
          <a:bodyPr/>
          <a:lstStyle/>
          <a:p>
            <a:r>
              <a:rPr lang="en-GB" dirty="0"/>
              <a:t>CBRE</a:t>
            </a:r>
          </a:p>
          <a:p>
            <a:pPr lvl="1"/>
            <a:r>
              <a:rPr lang="en-GB" dirty="0"/>
              <a:t>Juan C. Noriega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87D0CB-01C6-4377-BBA6-96705D0DCD2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521169" y="1963121"/>
            <a:ext cx="2043854" cy="1069866"/>
          </a:xfrm>
        </p:spPr>
        <p:txBody>
          <a:bodyPr/>
          <a:lstStyle/>
          <a:p>
            <a:r>
              <a:rPr lang="en-GB" dirty="0"/>
              <a:t>CBRE</a:t>
            </a:r>
          </a:p>
          <a:p>
            <a:pPr lvl="1"/>
            <a:r>
              <a:rPr lang="en-GB" dirty="0"/>
              <a:t>Carlos Salazar</a:t>
            </a:r>
          </a:p>
          <a:p>
            <a:endParaRPr lang="en-GB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71D4660-2477-4553-8609-D36558B6A6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304478" y="3588365"/>
            <a:ext cx="3420032" cy="2782105"/>
          </a:xfrm>
        </p:spPr>
        <p:txBody>
          <a:bodyPr/>
          <a:lstStyle/>
          <a:p>
            <a:pPr marL="176213" lvl="4" indent="0">
              <a:buNone/>
            </a:pPr>
            <a:r>
              <a:rPr lang="en-GB" dirty="0"/>
              <a:t>Real Estate Manager</a:t>
            </a:r>
          </a:p>
          <a:p>
            <a:pPr marL="0" lvl="2" indent="0">
              <a:buNone/>
            </a:pPr>
            <a:r>
              <a:rPr lang="en-GB" dirty="0">
                <a:hlinkClick r:id="rId2"/>
              </a:rPr>
              <a:t> juan.noriega@cbre.com</a:t>
            </a:r>
            <a:endParaRPr lang="en-GB" dirty="0"/>
          </a:p>
          <a:p>
            <a:pPr lvl="2"/>
            <a:endParaRPr lang="en-GB" dirty="0"/>
          </a:p>
          <a:p>
            <a:pPr lvl="2"/>
            <a:r>
              <a:rPr lang="es-CL" b="1" dirty="0"/>
              <a:t>Responsable del comité de Gestión </a:t>
            </a:r>
          </a:p>
          <a:p>
            <a:pPr marL="0" lvl="2" indent="0">
              <a:buNone/>
            </a:pPr>
            <a:endParaRPr lang="es-CL" b="1" dirty="0"/>
          </a:p>
          <a:p>
            <a:pPr lvl="2" algn="just"/>
            <a:r>
              <a:rPr lang="es-CL" dirty="0"/>
              <a:t>Responsable de asegurar la disponibilidad de tiempos, espacios, recursos, equipos, etc. que permitan una gestión operacional eficiente y eficaz. </a:t>
            </a:r>
          </a:p>
          <a:p>
            <a:pPr lvl="2" algn="just"/>
            <a:endParaRPr lang="es-CL" dirty="0"/>
          </a:p>
          <a:p>
            <a:pPr lvl="2" algn="just"/>
            <a:r>
              <a:rPr lang="es-CL" dirty="0"/>
              <a:t>Asegura que se apruebe por parte del Comité de Administración un Plan para la Reducción de Riesgos de Desastres y se implementen las acciones del programa de trabajo generado de forma correcta. </a:t>
            </a:r>
          </a:p>
          <a:p>
            <a:endParaRPr lang="en-GB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B16FAB9-B54C-4D30-8A5D-04D7A835275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383674" y="3586642"/>
            <a:ext cx="3181350" cy="2782105"/>
          </a:xfrm>
        </p:spPr>
        <p:txBody>
          <a:bodyPr/>
          <a:lstStyle/>
          <a:p>
            <a:pPr marL="176213" lvl="4" indent="0">
              <a:buNone/>
            </a:pPr>
            <a:r>
              <a:rPr lang="en-GB" dirty="0"/>
              <a:t>Jefe de </a:t>
            </a:r>
            <a:r>
              <a:rPr lang="en-GB" dirty="0" err="1"/>
              <a:t>Operaciones</a:t>
            </a:r>
            <a:endParaRPr lang="en-GB" dirty="0"/>
          </a:p>
          <a:p>
            <a:pPr marL="0" lvl="2" indent="0">
              <a:buNone/>
            </a:pPr>
            <a:r>
              <a:rPr lang="en-GB" dirty="0">
                <a:hlinkClick r:id="rId2"/>
              </a:rPr>
              <a:t>carlos.salazar2@cbre.com</a:t>
            </a:r>
            <a:endParaRPr lang="en-GB" dirty="0"/>
          </a:p>
          <a:p>
            <a:pPr lvl="2"/>
            <a:endParaRPr lang="en-GB" dirty="0"/>
          </a:p>
          <a:p>
            <a:pPr lvl="2"/>
            <a:r>
              <a:rPr lang="es-CL" b="1" dirty="0"/>
              <a:t>Cumple el rol de coordinador del comité de Gestión</a:t>
            </a:r>
          </a:p>
          <a:p>
            <a:pPr lvl="2"/>
            <a:endParaRPr lang="es-CL" b="1" dirty="0"/>
          </a:p>
          <a:p>
            <a:pPr lvl="2" algn="just"/>
            <a:r>
              <a:rPr lang="es-CL" dirty="0"/>
              <a:t>Responsable de la coordinación interna con las empresas contratistas y subcontratistas, o trabajadores independientes que ocupan el centro de trabajo. </a:t>
            </a:r>
          </a:p>
          <a:p>
            <a:pPr lvl="2" algn="just"/>
            <a:endParaRPr lang="es-CL" dirty="0"/>
          </a:p>
          <a:p>
            <a:pPr lvl="2" algn="just"/>
            <a:r>
              <a:rPr lang="es-CL" dirty="0"/>
              <a:t>Genera relaciones interinstitucionales con: Áreas técnicas, municipalidad, salud, bomberos, carabineros, proveedores de servicios básicos y  usuarios del edificio, según corresponda.</a:t>
            </a:r>
          </a:p>
          <a:p>
            <a:pPr marL="0" lvl="2" indent="0" algn="just">
              <a:buNone/>
            </a:pPr>
            <a:endParaRPr lang="es-CL" dirty="0"/>
          </a:p>
          <a:p>
            <a:pPr marL="0" lvl="2" indent="0" algn="just">
              <a:buNone/>
            </a:pP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AC318F-5100-4015-91B1-1F275CDCAC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501775" y="891170"/>
            <a:ext cx="2143540" cy="421866"/>
          </a:xfrm>
        </p:spPr>
        <p:txBody>
          <a:bodyPr/>
          <a:lstStyle/>
          <a:p>
            <a:r>
              <a:rPr lang="en-GB" dirty="0"/>
              <a:t>ORGANIZACIÓN INTERNA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C73EBA-494D-4863-88A0-2C6DBD7A7583}"/>
              </a:ext>
            </a:extLst>
          </p:cNvPr>
          <p:cNvSpPr txBox="1"/>
          <p:nvPr/>
        </p:nvSpPr>
        <p:spPr>
          <a:xfrm>
            <a:off x="361693" y="1920895"/>
            <a:ext cx="271170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s-CL" sz="1800" dirty="0"/>
              <a:t>Equipo de trabajo con capacidad de decisión en el edificio.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endParaRPr lang="es-CL" sz="1800" dirty="0"/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s-CL" sz="1800" dirty="0"/>
              <a:t>Realiza la planificación, organización e implementación de las medidas de prevención, respuesta y recuperación ante amenazas internas y externas del centro de trabajo. </a:t>
            </a:r>
          </a:p>
        </p:txBody>
      </p:sp>
      <p:pic>
        <p:nvPicPr>
          <p:cNvPr id="6" name="Marcador de posición de imagen 5" descr="Un hombre con traje de color negro&#10;&#10;Descripción generada automáticamente">
            <a:extLst>
              <a:ext uri="{FF2B5EF4-FFF2-40B4-BE49-F238E27FC236}">
                <a16:creationId xmlns:a16="http://schemas.microsoft.com/office/drawing/2014/main" id="{9C4BF76D-58E7-8BE4-8B55-DEEA8B873C2F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11677"/>
          <a:stretch>
            <a:fillRect/>
          </a:stretch>
        </p:blipFill>
        <p:spPr>
          <a:xfrm>
            <a:off x="4375278" y="1953265"/>
            <a:ext cx="1016000" cy="1325564"/>
          </a:xfrm>
        </p:spPr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2FB49FD7-00F3-3377-EE41-90C0A38F9BF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/>
          <a:srcRect l="13704" r="13704"/>
          <a:stretch/>
        </p:blipFill>
        <p:spPr>
          <a:xfrm>
            <a:off x="8383674" y="1945794"/>
            <a:ext cx="1016000" cy="1325564"/>
          </a:xfrm>
        </p:spPr>
      </p:pic>
    </p:spTree>
    <p:extLst>
      <p:ext uri="{BB962C8B-B14F-4D97-AF65-F5344CB8AC3E}">
        <p14:creationId xmlns:p14="http://schemas.microsoft.com/office/powerpoint/2010/main" val="81721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E0ACB-26BB-46FC-96FD-689BFCACA12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73450" y="3429000"/>
            <a:ext cx="3154249" cy="2476271"/>
          </a:xfrm>
        </p:spPr>
        <p:txBody>
          <a:bodyPr/>
          <a:lstStyle/>
          <a:p>
            <a:r>
              <a:rPr lang="en-GB" dirty="0"/>
              <a:t>      </a:t>
            </a:r>
            <a:r>
              <a:rPr lang="en-GB" dirty="0">
                <a:solidFill>
                  <a:schemeClr val="bg1"/>
                </a:solidFill>
                <a:highlight>
                  <a:srgbClr val="395154"/>
                </a:highlight>
              </a:rPr>
              <a:t>CBRE </a:t>
            </a:r>
          </a:p>
          <a:p>
            <a:pPr lvl="1"/>
            <a:r>
              <a:rPr lang="en-GB" dirty="0"/>
              <a:t>   Carlos Salazar</a:t>
            </a:r>
          </a:p>
          <a:p>
            <a:pPr lvl="5"/>
            <a:r>
              <a:rPr lang="en-GB" b="1" dirty="0"/>
              <a:t>    Jefe de Operaciones</a:t>
            </a:r>
          </a:p>
          <a:p>
            <a:pPr lvl="5"/>
            <a:endParaRPr lang="en-GB" dirty="0"/>
          </a:p>
          <a:p>
            <a:pPr marL="171450" lvl="5" indent="-1714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Gestiona la difusión, capacitación y entrenamiento del Plan de respuesta</a:t>
            </a:r>
          </a:p>
          <a:p>
            <a:pPr marL="171450" lvl="5" indent="-1714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Lidera la respuesta a Emergencias.</a:t>
            </a:r>
          </a:p>
          <a:p>
            <a:pPr marL="171450" lvl="5" indent="-1714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Atiende a los organismos de apoyo externo.</a:t>
            </a:r>
          </a:p>
          <a:p>
            <a:pPr marL="171450" lvl="5" indent="-1714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Evalúa la emergencia y activa el Plan para la Continuidad de Negocios de la Administración.</a:t>
            </a:r>
            <a:endParaRPr lang="en-GB" dirty="0">
              <a:latin typeface="+mn-lt"/>
            </a:endParaRPr>
          </a:p>
          <a:p>
            <a:pPr lvl="5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4D836-1208-42C1-82BD-03CD4E96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684" y="813366"/>
            <a:ext cx="8032280" cy="662781"/>
          </a:xfrm>
        </p:spPr>
        <p:txBody>
          <a:bodyPr/>
          <a:lstStyle/>
          <a:p>
            <a:pPr algn="r"/>
            <a:r>
              <a:rPr lang="es-CL" dirty="0"/>
              <a:t>Lideres de Emergencia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83E8CE-E7F5-4B40-92DB-626480BBC9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GB" dirty="0"/>
              <a:t>ORGANIZACION INTERNA </a:t>
            </a:r>
          </a:p>
          <a:p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EA7501-B625-4B62-BD7D-3B52FD9F68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924800" y="3472833"/>
            <a:ext cx="3228164" cy="2718417"/>
          </a:xfrm>
        </p:spPr>
        <p:txBody>
          <a:bodyPr/>
          <a:lstStyle/>
          <a:p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  <a:highlight>
                  <a:srgbClr val="395154"/>
                </a:highlight>
              </a:rPr>
              <a:t>CBRE</a:t>
            </a:r>
          </a:p>
          <a:p>
            <a:pPr lvl="1"/>
            <a:r>
              <a:rPr lang="en-GB" dirty="0"/>
              <a:t>  Leoncio Miranda</a:t>
            </a:r>
          </a:p>
          <a:p>
            <a:pPr lvl="5"/>
            <a:r>
              <a:rPr lang="en-GB" dirty="0"/>
              <a:t>   </a:t>
            </a:r>
            <a:r>
              <a:rPr lang="en-GB" b="1" dirty="0"/>
              <a:t>Asistente de Operaciones</a:t>
            </a:r>
          </a:p>
          <a:p>
            <a:pPr lvl="5"/>
            <a:endParaRPr lang="en-GB" dirty="0"/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s-CL" dirty="0"/>
              <a:t>Apoya todos los aspectos de Operación y funcionamiento de los recursos técnicos del Edificio.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s-CL" dirty="0"/>
              <a:t>Verifica las condiciones de seguridad para el desplazamiento de las personas.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s-CL" dirty="0"/>
              <a:t>Dirige el desplazamiento de los guardias</a:t>
            </a:r>
            <a:r>
              <a:rPr lang="en-US" dirty="0"/>
              <a:t>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lvl="2" algn="just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0F007D-45C6-4FC4-8F2A-91AAB661FFC0}"/>
              </a:ext>
            </a:extLst>
          </p:cNvPr>
          <p:cNvGrpSpPr/>
          <p:nvPr/>
        </p:nvGrpSpPr>
        <p:grpSpPr>
          <a:xfrm>
            <a:off x="550444" y="2359003"/>
            <a:ext cx="2040355" cy="2150011"/>
            <a:chOff x="4093504" y="5869422"/>
            <a:chExt cx="2409641" cy="2150011"/>
          </a:xfrm>
        </p:grpSpPr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BDB0157C-4CD7-4AD3-BFC9-DCB4E949E4D4}"/>
                </a:ext>
              </a:extLst>
            </p:cNvPr>
            <p:cNvSpPr txBox="1"/>
            <p:nvPr userDrawn="1"/>
          </p:nvSpPr>
          <p:spPr>
            <a:xfrm>
              <a:off x="4670527" y="5869422"/>
              <a:ext cx="1654151" cy="2559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9627" rIns="0" bIns="0" rtlCol="0">
              <a:spAutoFit/>
            </a:bodyPr>
            <a:lstStyle/>
            <a:p>
              <a:pPr marL="77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600" b="1" kern="1200" spc="9" dirty="0">
                  <a:solidFill>
                    <a:srgbClr val="AD2A2A"/>
                  </a:solidFill>
                  <a:latin typeface="Calibre"/>
                  <a:cs typeface="Calibre"/>
                </a:rPr>
                <a:t>SEGURIDAD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D2A2A"/>
                </a:solidFill>
                <a:effectLst/>
                <a:uLnTx/>
                <a:uFillTx/>
                <a:latin typeface="Calibre"/>
                <a:ea typeface="+mn-ea"/>
                <a:cs typeface="Calibre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A6D0FEC0-FE22-40E2-89D6-865175891F96}"/>
                </a:ext>
              </a:extLst>
            </p:cNvPr>
            <p:cNvSpPr txBox="1"/>
            <p:nvPr userDrawn="1"/>
          </p:nvSpPr>
          <p:spPr>
            <a:xfrm>
              <a:off x="4093504" y="6468264"/>
              <a:ext cx="2409641" cy="1551169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 algn="l" rtl="0">
                <a:spcBef>
                  <a:spcPts val="76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FONO</a:t>
              </a:r>
            </a:p>
            <a:p>
              <a:pPr marL="7701" algn="l" rtl="0">
                <a:spcBef>
                  <a:spcPts val="76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+562 3239 7673</a:t>
              </a:r>
            </a:p>
            <a:p>
              <a:pPr marL="7701" algn="l" rtl="0">
                <a:spcBef>
                  <a:spcPts val="76"/>
                </a:spcBef>
                <a:spcAft>
                  <a:spcPts val="0"/>
                </a:spcAft>
                <a:defRPr/>
              </a:pPr>
              <a:endParaRPr lang="en-US" sz="1600" b="1" dirty="0"/>
            </a:p>
            <a:p>
              <a:pPr marL="7701" algn="l" rtl="0">
                <a:spcBef>
                  <a:spcPts val="76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+569 8405 2445</a:t>
              </a:r>
            </a:p>
            <a:p>
              <a:pPr marL="7701" algn="l" rtl="0">
                <a:spcBef>
                  <a:spcPts val="76"/>
                </a:spcBef>
                <a:spcAft>
                  <a:spcPts val="0"/>
                </a:spcAft>
                <a:defRPr/>
              </a:pPr>
              <a:endParaRPr lang="en-US" sz="1600" b="1" dirty="0"/>
            </a:p>
            <a:p>
              <a:pPr marL="77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"/>
                <a:ea typeface="+mn-ea"/>
                <a:cs typeface="Calibre-Medium"/>
              </a:endParaRPr>
            </a:p>
          </p:txBody>
        </p:sp>
      </p:grpSp>
      <p:pic>
        <p:nvPicPr>
          <p:cNvPr id="4" name="Gráfico 3" descr="Altavoz de teléfono contorno">
            <a:extLst>
              <a:ext uri="{FF2B5EF4-FFF2-40B4-BE49-F238E27FC236}">
                <a16:creationId xmlns:a16="http://schemas.microsoft.com/office/drawing/2014/main" id="{1A73F13A-DB8F-46BE-8ECD-96091FCF4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1871995"/>
            <a:ext cx="914400" cy="914400"/>
          </a:xfrm>
          <a:prstGeom prst="rect">
            <a:avLst/>
          </a:prstGeom>
        </p:spPr>
      </p:pic>
      <p:pic>
        <p:nvPicPr>
          <p:cNvPr id="9" name="Marcador de posición de imagen 8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8D2598B6-4F3F-C048-7479-039E5615F414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/>
          <a:srcRect l="7893" r="7893"/>
          <a:stretch>
            <a:fillRect/>
          </a:stretch>
        </p:blipFill>
        <p:spPr>
          <a:xfrm>
            <a:off x="9725801" y="1497345"/>
            <a:ext cx="1427163" cy="1663699"/>
          </a:xfrm>
          <a:prstGeom prst="rect">
            <a:avLst/>
          </a:prstGeom>
        </p:spPr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57DFFCDF-696C-F93B-E8FD-042C6376889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5"/>
          <a:srcRect l="9378" r="9378"/>
          <a:stretch/>
        </p:blipFill>
        <p:spPr>
          <a:xfrm>
            <a:off x="5200536" y="1476147"/>
            <a:ext cx="1427163" cy="1663699"/>
          </a:xfrm>
        </p:spPr>
      </p:pic>
    </p:spTree>
    <p:extLst>
      <p:ext uri="{BB962C8B-B14F-4D97-AF65-F5344CB8AC3E}">
        <p14:creationId xmlns:p14="http://schemas.microsoft.com/office/powerpoint/2010/main" val="163536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4F85-E244-4C5D-B1FC-5DE4F7DD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786" y="800235"/>
            <a:ext cx="7320999" cy="451896"/>
          </a:xfrm>
        </p:spPr>
        <p:txBody>
          <a:bodyPr/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CL" dirty="0"/>
              <a:t>Apoyo interno</a:t>
            </a:r>
            <a:endParaRPr lang="es-CL" dirty="0">
              <a:solidFill>
                <a:srgbClr val="80BBAD"/>
              </a:solidFill>
              <a:latin typeface="Calibre Semibold" panose="020B0703030202060203" pitchFamily="34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D8DB1-3AC6-4E1A-987C-0CD45D4FE9C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318546"/>
          </a:xfrm>
        </p:spPr>
        <p:txBody>
          <a:bodyPr/>
          <a:lstStyle/>
          <a:p>
            <a:r>
              <a:rPr lang="en-GB" dirty="0"/>
              <a:t>ORGANIZACION INTERNA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3C3A3-DEB9-437D-886F-E28EF4DDA002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473451" y="2267674"/>
            <a:ext cx="2362478" cy="4141904"/>
          </a:xfrm>
        </p:spPr>
        <p:txBody>
          <a:bodyPr/>
          <a:lstStyle/>
          <a:p>
            <a:pPr lvl="1"/>
            <a:r>
              <a:rPr lang="es-CL" dirty="0"/>
              <a:t>Operador</a:t>
            </a:r>
          </a:p>
          <a:p>
            <a:pPr lvl="1"/>
            <a:endParaRPr lang="es-CL" dirty="0"/>
          </a:p>
          <a:p>
            <a:pPr lvl="3" algn="just"/>
            <a:r>
              <a:rPr lang="es-CL" dirty="0"/>
              <a:t>Atiende, reconoce, verifica y comunica toda emergencia y alarma detectada.</a:t>
            </a:r>
          </a:p>
          <a:p>
            <a:pPr lvl="3" algn="just"/>
            <a:r>
              <a:rPr lang="es-CL" dirty="0"/>
              <a:t>Monitorea y opera todos los dispositivos tecnológicos provistos en la sala de control.</a:t>
            </a:r>
          </a:p>
          <a:p>
            <a:pPr lvl="3" algn="just"/>
            <a:r>
              <a:rPr lang="es-CL" dirty="0"/>
              <a:t>Liderará las emergencias en ausencia del personal asignado. </a:t>
            </a:r>
          </a:p>
          <a:p>
            <a:pPr lvl="3" algn="just"/>
            <a:endParaRPr lang="es-CL" dirty="0"/>
          </a:p>
          <a:p>
            <a:pPr lvl="3" algn="just"/>
            <a:r>
              <a:rPr lang="es-CL" dirty="0"/>
              <a:t>Disponible 24x7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77CDEF-6DB7-4C5A-9417-9852422E5FC5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430688" y="2267674"/>
            <a:ext cx="2240880" cy="3904526"/>
          </a:xfrm>
        </p:spPr>
        <p:txBody>
          <a:bodyPr/>
          <a:lstStyle/>
          <a:p>
            <a:pPr lvl="1"/>
            <a:r>
              <a:rPr lang="es-CL" dirty="0"/>
              <a:t>Guardias de seguridad</a:t>
            </a:r>
          </a:p>
          <a:p>
            <a:pPr lvl="3" algn="just"/>
            <a:endParaRPr lang="es-CL" dirty="0"/>
          </a:p>
          <a:p>
            <a:pPr lvl="3" algn="just"/>
            <a:r>
              <a:rPr lang="es-CL" dirty="0"/>
              <a:t>Controlan los accesos.</a:t>
            </a:r>
          </a:p>
          <a:p>
            <a:pPr lvl="3" algn="just"/>
            <a:r>
              <a:rPr lang="es-CL" dirty="0"/>
              <a:t>Evalúan la situación de emergencia en primera instancia y verifican el desplazamiento de las personas.</a:t>
            </a:r>
          </a:p>
          <a:p>
            <a:pPr lvl="3" algn="just"/>
            <a:r>
              <a:rPr lang="es-CL" dirty="0"/>
              <a:t>Participaran en el control de la emergencia de acuerdo con el grado de capacitación recibido.</a:t>
            </a:r>
          </a:p>
          <a:p>
            <a:pPr lvl="3" algn="just"/>
            <a:r>
              <a:rPr lang="es-CL" dirty="0"/>
              <a:t>Disponible 24x7</a:t>
            </a:r>
          </a:p>
          <a:p>
            <a:pPr lvl="3"/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69991-7B33-4777-96B5-28C134E383C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128242" y="2281942"/>
            <a:ext cx="2240881" cy="3125787"/>
          </a:xfrm>
        </p:spPr>
        <p:txBody>
          <a:bodyPr/>
          <a:lstStyle/>
          <a:p>
            <a:pPr lvl="1"/>
            <a:r>
              <a:rPr lang="es-CL" dirty="0"/>
              <a:t>Lideres de Evacuación</a:t>
            </a:r>
          </a:p>
          <a:p>
            <a:pPr lvl="3" algn="just"/>
            <a:endParaRPr lang="es-CL" dirty="0"/>
          </a:p>
          <a:p>
            <a:pPr lvl="3" algn="just"/>
            <a:r>
              <a:rPr lang="es-CL" dirty="0"/>
              <a:t>Retiran a las personas bajo su responsabilidad del sitio del riesgo guiándolas hasta la zona de seguridad designada.</a:t>
            </a:r>
          </a:p>
          <a:p>
            <a:pPr lvl="3" algn="just"/>
            <a:r>
              <a:rPr lang="es-CL" dirty="0"/>
              <a:t>Deben cumplir con requisitos de idoneidad y la aceptación voluntaria para este cargo.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FE76B3-5861-4691-AFB8-31D21D78810F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568482" y="1521845"/>
            <a:ext cx="2362478" cy="4650355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endParaRPr lang="es-CL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s-CL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s-CL" dirty="0">
                <a:solidFill>
                  <a:schemeClr val="bg1"/>
                </a:solidFill>
              </a:rPr>
              <a:t>  Coordinador de        </a:t>
            </a:r>
          </a:p>
          <a:p>
            <a:pPr lvl="1"/>
            <a:r>
              <a:rPr lang="es-CL">
                <a:solidFill>
                  <a:schemeClr val="bg1"/>
                </a:solidFill>
              </a:rPr>
              <a:t>  seguridad</a:t>
            </a:r>
            <a:endParaRPr lang="es-CL" dirty="0">
              <a:solidFill>
                <a:schemeClr val="bg1"/>
              </a:solidFill>
            </a:endParaRPr>
          </a:p>
          <a:p>
            <a:pPr lvl="1"/>
            <a:endParaRPr lang="es-CL" dirty="0">
              <a:solidFill>
                <a:schemeClr val="bg1"/>
              </a:solidFill>
            </a:endParaRPr>
          </a:p>
          <a:p>
            <a:pPr lvl="3" algn="just"/>
            <a:r>
              <a:rPr lang="es-CL" dirty="0">
                <a:solidFill>
                  <a:schemeClr val="bg1"/>
                </a:solidFill>
              </a:rPr>
              <a:t>Persona designada por cada empresa usuaria para Coordinar con la Administración los diferentes temas concernientes a la  Gestión de emergencias que pudiesen afectar al Edificio. </a:t>
            </a:r>
          </a:p>
          <a:p>
            <a:pPr lvl="3" algn="just"/>
            <a:r>
              <a:rPr lang="es-CL" dirty="0">
                <a:solidFill>
                  <a:schemeClr val="bg1"/>
                </a:solidFill>
              </a:rPr>
              <a:t>Aseguran la difusión y entrenamiento del Plan de evacuación al interior de sus empresas.</a:t>
            </a:r>
          </a:p>
        </p:txBody>
      </p:sp>
      <p:pic>
        <p:nvPicPr>
          <p:cNvPr id="70" name="Graphic 69" descr="Sala de juntas con relleno sólido">
            <a:extLst>
              <a:ext uri="{FF2B5EF4-FFF2-40B4-BE49-F238E27FC236}">
                <a16:creationId xmlns:a16="http://schemas.microsoft.com/office/drawing/2014/main" id="{6A9E7896-D175-4096-AB8B-36A8A63F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51889" y="1543670"/>
            <a:ext cx="738272" cy="738272"/>
          </a:xfrm>
          <a:prstGeom prst="rect">
            <a:avLst/>
          </a:prstGeom>
        </p:spPr>
      </p:pic>
      <p:pic>
        <p:nvPicPr>
          <p:cNvPr id="71" name="Graphic 70" descr="Dirección con relleno sólido">
            <a:extLst>
              <a:ext uri="{FF2B5EF4-FFF2-40B4-BE49-F238E27FC236}">
                <a16:creationId xmlns:a16="http://schemas.microsoft.com/office/drawing/2014/main" id="{443D6998-9CD8-48F3-B446-35D476758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10833" y="1521845"/>
            <a:ext cx="647952" cy="647952"/>
          </a:xfrm>
          <a:prstGeom prst="rect">
            <a:avLst/>
          </a:prstGeom>
        </p:spPr>
      </p:pic>
      <p:pic>
        <p:nvPicPr>
          <p:cNvPr id="73" name="Graphic 72" descr="Centro de llamadas con relleno sólido">
            <a:extLst>
              <a:ext uri="{FF2B5EF4-FFF2-40B4-BE49-F238E27FC236}">
                <a16:creationId xmlns:a16="http://schemas.microsoft.com/office/drawing/2014/main" id="{834CCC62-727D-4859-A7AD-E9B933E26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97835" y="1521845"/>
            <a:ext cx="633683" cy="633683"/>
          </a:xfrm>
          <a:prstGeom prst="rect">
            <a:avLst/>
          </a:prstGeom>
        </p:spPr>
      </p:pic>
      <p:pic>
        <p:nvPicPr>
          <p:cNvPr id="23" name="Graphic 22" descr="Policía hombre contorno">
            <a:extLst>
              <a:ext uri="{FF2B5EF4-FFF2-40B4-BE49-F238E27FC236}">
                <a16:creationId xmlns:a16="http://schemas.microsoft.com/office/drawing/2014/main" id="{1D91B01F-60F9-4ACB-AE1F-11B0BB620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98393" y="1521845"/>
            <a:ext cx="645565" cy="6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40C-9958-4277-B223-45B6252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601788"/>
            <a:ext cx="3898900" cy="2398712"/>
          </a:xfrm>
        </p:spPr>
        <p:txBody>
          <a:bodyPr/>
          <a:lstStyle/>
          <a:p>
            <a:r>
              <a:rPr lang="es-CL" dirty="0"/>
              <a:t>Recursos técnicos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2406-90FF-4322-9E05-97007C65B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CBE6FC-2672-46B2-864C-46F42CA0B4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275" y="2763574"/>
            <a:ext cx="5372100" cy="3008375"/>
          </a:xfrm>
        </p:spPr>
      </p:pic>
    </p:spTree>
    <p:extLst>
      <p:ext uri="{BB962C8B-B14F-4D97-AF65-F5344CB8AC3E}">
        <p14:creationId xmlns:p14="http://schemas.microsoft.com/office/powerpoint/2010/main" val="181014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598E9-9E38-4418-80D8-44A34C11B5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885826"/>
            <a:ext cx="4869447" cy="1752600"/>
          </a:xfrm>
        </p:spPr>
        <p:txBody>
          <a:bodyPr/>
          <a:lstStyle/>
          <a:p>
            <a:pPr lvl="5"/>
            <a:r>
              <a:rPr lang="es-CL" noProof="0" dirty="0"/>
              <a:t>3.1.1  DETECCIÓN AUTOMATICA</a:t>
            </a:r>
          </a:p>
          <a:p>
            <a:pPr lvl="5"/>
            <a:endParaRPr lang="es-CL" dirty="0"/>
          </a:p>
          <a:p>
            <a:pPr lvl="5"/>
            <a:r>
              <a:rPr lang="es-CL" noProof="0" dirty="0"/>
              <a:t>Sensores de humo o temperatura</a:t>
            </a:r>
          </a:p>
          <a:p>
            <a:pPr lvl="5"/>
            <a:endParaRPr lang="es-CL" noProof="0" dirty="0"/>
          </a:p>
          <a:p>
            <a:pPr lvl="2"/>
            <a:r>
              <a:rPr lang="es-CL" noProof="0" dirty="0"/>
              <a:t>Estos dispositivos enviarán de forma automática una alerta temprana </a:t>
            </a:r>
            <a:r>
              <a:rPr lang="es-CL" dirty="0"/>
              <a:t>hacia</a:t>
            </a:r>
            <a:r>
              <a:rPr lang="es-CL" noProof="0" dirty="0"/>
              <a:t> la central de incendio del edificio, alertando al personal de Seguridad para iniciar los procedimientos para descartar una falsa alarma o declarar una emergencia.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E742C8-D833-4784-825A-A4FC36D10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885826"/>
            <a:ext cx="5009147" cy="1847849"/>
          </a:xfrm>
        </p:spPr>
        <p:txBody>
          <a:bodyPr/>
          <a:lstStyle/>
          <a:p>
            <a:pPr lvl="5"/>
            <a:r>
              <a:rPr lang="en-GB" dirty="0"/>
              <a:t>3.1.2  DETECCIÓN MANUAL</a:t>
            </a:r>
          </a:p>
          <a:p>
            <a:pPr lvl="5"/>
            <a:endParaRPr lang="en-GB" dirty="0"/>
          </a:p>
          <a:p>
            <a:pPr lvl="5"/>
            <a:r>
              <a:rPr lang="es-CL" dirty="0"/>
              <a:t>Palancas o pulsadores de alarma</a:t>
            </a:r>
          </a:p>
          <a:p>
            <a:pPr lvl="5"/>
            <a:endParaRPr lang="es-CL" noProof="0" dirty="0"/>
          </a:p>
          <a:p>
            <a:pPr lvl="2"/>
            <a:r>
              <a:rPr lang="es-CL" noProof="0" dirty="0"/>
              <a:t>Estos dispositivos de activación manual permiten</a:t>
            </a:r>
            <a:r>
              <a:rPr lang="es-CL" dirty="0"/>
              <a:t> </a:t>
            </a:r>
            <a:r>
              <a:rPr lang="es-CL" noProof="0" dirty="0"/>
              <a:t>a los usuarios dar aviso inmediato acerca de una emergencia, enviando una señal de alarma confirmada hacia la central del edifico, alertando al personal de seguridad </a:t>
            </a:r>
            <a:r>
              <a:rPr lang="es-CL" dirty="0"/>
              <a:t>y activando los protocolos de evacuación</a:t>
            </a:r>
            <a:r>
              <a:rPr lang="es-CL" noProof="0" dirty="0"/>
              <a:t>.</a:t>
            </a:r>
          </a:p>
          <a:p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E346FD-FEB3-4077-8A1D-A104AF1B53C1}"/>
              </a:ext>
            </a:extLst>
          </p:cNvPr>
          <p:cNvSpPr txBox="1"/>
          <p:nvPr/>
        </p:nvSpPr>
        <p:spPr>
          <a:xfrm>
            <a:off x="517525" y="340282"/>
            <a:ext cx="1041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>
                <a:solidFill>
                  <a:srgbClr val="80BBAD"/>
                </a:solidFill>
                <a:effectLst/>
                <a:latin typeface="Calibre Semibold" panose="020B0703030202060203" pitchFamily="34" charset="0"/>
                <a:ea typeface="Calibre" panose="020B0503030202060203" pitchFamily="34" charset="0"/>
              </a:rPr>
              <a:t>3.1  SISTEMAS DE DETECCIÓN</a:t>
            </a:r>
            <a:endParaRPr lang="es-CL" sz="1800" dirty="0">
              <a:effectLst/>
              <a:latin typeface="Times New Roman" panose="02020603050405020304" pitchFamily="18" charset="0"/>
              <a:ea typeface="Calibre" panose="020B0503030202060203" pitchFamily="34" charset="0"/>
            </a:endParaRPr>
          </a:p>
        </p:txBody>
      </p:sp>
      <p:pic>
        <p:nvPicPr>
          <p:cNvPr id="11" name="Imagen 10" descr="Una caja de cartón&#10;&#10;Descripción generada automáticamente con confianza media">
            <a:extLst>
              <a:ext uri="{FF2B5EF4-FFF2-40B4-BE49-F238E27FC236}">
                <a16:creationId xmlns:a16="http://schemas.microsoft.com/office/drawing/2014/main" id="{8C2D859D-94DE-BA6D-60DB-776F39B1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3" y="2733675"/>
            <a:ext cx="2712051" cy="3093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62BB74-894E-4C58-AAAB-B031B82F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3" y="2733675"/>
            <a:ext cx="2712050" cy="284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85403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57">
      <a:dk1>
        <a:srgbClr val="425254"/>
      </a:dk1>
      <a:lt1>
        <a:srgbClr val="FFFFFF"/>
      </a:lt1>
      <a:dk2>
        <a:srgbClr val="DCD99A"/>
      </a:dk2>
      <a:lt2>
        <a:srgbClr val="7FBBAD"/>
      </a:lt2>
      <a:accent1>
        <a:srgbClr val="1F3765"/>
      </a:accent1>
      <a:accent2>
        <a:srgbClr val="3E7DA6"/>
      </a:accent2>
      <a:accent3>
        <a:srgbClr val="CAD1D3"/>
      </a:accent3>
      <a:accent4>
        <a:srgbClr val="96B3B6"/>
      </a:accent4>
      <a:accent5>
        <a:srgbClr val="7F8481"/>
      </a:accent5>
      <a:accent6>
        <a:srgbClr val="003D30"/>
      </a:accent6>
      <a:hlink>
        <a:srgbClr val="80BBAD"/>
      </a:hlink>
      <a:folHlink>
        <a:srgbClr val="D1D1D3"/>
      </a:folHlink>
    </a:clrScheme>
    <a:fontScheme name="CBRE">
      <a:majorFont>
        <a:latin typeface="Financier Display"/>
        <a:ea typeface=""/>
        <a:cs typeface=""/>
      </a:majorFont>
      <a:minorFont>
        <a:latin typeface="Calib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ta Viz 1">
      <a:srgbClr val="80BBAD"/>
    </a:custClr>
    <a:custClr name="Data Viz 2">
      <a:srgbClr val="435254"/>
    </a:custClr>
    <a:custClr name="Data Viz 3">
      <a:srgbClr val="17E88F"/>
    </a:custClr>
    <a:custClr name="Custom Color 4">
      <a:srgbClr val="DBD99A"/>
    </a:custClr>
    <a:custClr name="Data Viz 5">
      <a:srgbClr val="D2785A"/>
    </a:custClr>
    <a:custClr name="Data Viz 6">
      <a:srgbClr val="885073"/>
    </a:custClr>
    <a:custClr name="Data Viz 7">
      <a:srgbClr val="A388BF"/>
    </a:custClr>
    <a:custClr name="Custom Color 8">
      <a:srgbClr val="1F3765"/>
    </a:custClr>
    <a:custClr name="Data Viz 9">
      <a:srgbClr val="3E7DA6"/>
    </a:custClr>
    <a:custClr name="Data Viz 10">
      <a:srgbClr val="CAD1D3"/>
    </a:custClr>
    <a:custClr name="Financial Indicator">
      <a:srgbClr val="AD2A2A"/>
    </a:custClr>
  </a:custClrLst>
  <a:extLst>
    <a:ext uri="{05A4C25C-085E-4340-85A3-A5531E510DB2}">
      <thm15:themeFamily xmlns:thm15="http://schemas.microsoft.com/office/thememl/2012/main" name="16x9 Photo Template CBRE 2021.potx" id="{C0CCD819-A45D-4D43-8F93-B9254C2F3824}" vid="{82E4A40A-14A4-448B-8808-6D3B67B434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0AB057622EA4E96F65AFFA9D1853A" ma:contentTypeVersion="10" ma:contentTypeDescription="Create a new document." ma:contentTypeScope="" ma:versionID="fd454edca32e8f1a8167186548152770">
  <xsd:schema xmlns:xsd="http://www.w3.org/2001/XMLSchema" xmlns:xs="http://www.w3.org/2001/XMLSchema" xmlns:p="http://schemas.microsoft.com/office/2006/metadata/properties" xmlns:ns3="9a486776-4bba-487e-9214-7331e716b36a" xmlns:ns4="1e7ec65a-9e40-4fed-abc5-90975059cda9" targetNamespace="http://schemas.microsoft.com/office/2006/metadata/properties" ma:root="true" ma:fieldsID="d95ac0861d04f5081b108bbe0dbbd719" ns3:_="" ns4:_="">
    <xsd:import namespace="9a486776-4bba-487e-9214-7331e716b36a"/>
    <xsd:import namespace="1e7ec65a-9e40-4fed-abc5-90975059c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86776-4bba-487e-9214-7331e716b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ec65a-9e40-4fed-abc5-90975059c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6E293-4DEB-4924-A430-687B8977D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86776-4bba-487e-9214-7331e716b36a"/>
    <ds:schemaRef ds:uri="1e7ec65a-9e40-4fed-abc5-90975059c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45FA2-71BF-4123-AD50-A1E4EBAEE6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e7ec65a-9e40-4fed-abc5-90975059cda9"/>
    <ds:schemaRef ds:uri="9a486776-4bba-487e-9214-7331e716b3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EEDAB9-7FD7-461E-9C0B-D093D83E2A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7684</TotalTime>
  <Words>2713</Words>
  <Application>Microsoft Office PowerPoint</Application>
  <PresentationFormat>Panorámica</PresentationFormat>
  <Paragraphs>354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7" baseType="lpstr">
      <vt:lpstr>Arial</vt:lpstr>
      <vt:lpstr>Barlow Condensed</vt:lpstr>
      <vt:lpstr>Calibre</vt:lpstr>
      <vt:lpstr>Calibre Bold</vt:lpstr>
      <vt:lpstr>Calibre Light</vt:lpstr>
      <vt:lpstr>Calibre Medium</vt:lpstr>
      <vt:lpstr>Calibre Semibold</vt:lpstr>
      <vt:lpstr>Calibre-Semibold</vt:lpstr>
      <vt:lpstr>Calibri</vt:lpstr>
      <vt:lpstr>Financier Display</vt:lpstr>
      <vt:lpstr>Futura Bk BT</vt:lpstr>
      <vt:lpstr>Space Mono</vt:lpstr>
      <vt:lpstr>SwissReSansOTLight</vt:lpstr>
      <vt:lpstr>Times New Roman</vt:lpstr>
      <vt:lpstr>Wingdings</vt:lpstr>
      <vt:lpstr>Zurich BT</vt:lpstr>
      <vt:lpstr>MASTER</vt:lpstr>
      <vt:lpstr>Plan de Emergencias y Evacuación</vt:lpstr>
      <vt:lpstr>Agenda</vt:lpstr>
      <vt:lpstr>Marco Legal</vt:lpstr>
      <vt:lpstr>Recursos Humanos</vt:lpstr>
      <vt:lpstr>Comité para la Gestión de Riesgos de Desastres  </vt:lpstr>
      <vt:lpstr>Lideres de Emergencia</vt:lpstr>
      <vt:lpstr>Apoyo interno</vt:lpstr>
      <vt:lpstr>Recursos técnicos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3.4.2  Grupo Electrógeno</vt:lpstr>
      <vt:lpstr>Medidas Preventivas</vt:lpstr>
      <vt:lpstr>4.1 Capacitación</vt:lpstr>
      <vt:lpstr>4.2 Entrenamiento</vt:lpstr>
      <vt:lpstr>Presentación de PowerPoint</vt:lpstr>
      <vt:lpstr>4.3 Programas de mantención</vt:lpstr>
      <vt:lpstr>EMERGENCIA Y EVACUACION</vt:lpstr>
      <vt:lpstr>Para responder ante una situación de emergencia que pueda afectar la vida y  seguridad de los trabajadores(as), personas en general, o de la comunidad, se evaluarán los escenarios de acuerdo con la siguiente prioridad: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Emergencias y Evacuación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Joy</dc:creator>
  <cp:lastModifiedBy>Salazar, Carlos @ Santiago</cp:lastModifiedBy>
  <cp:revision>55</cp:revision>
  <cp:lastPrinted>2023-01-04T23:43:28Z</cp:lastPrinted>
  <dcterms:created xsi:type="dcterms:W3CDTF">2021-08-10T13:06:02Z</dcterms:created>
  <dcterms:modified xsi:type="dcterms:W3CDTF">2023-01-05T11:41:19Z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0x0101005EB0AB057622EA4E96F65AFFA9D1853A</vt:lpwstr>
  </property>
</Properties>
</file>